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7" r:id="rId2"/>
    <p:sldId id="258" r:id="rId3"/>
    <p:sldId id="259" r:id="rId4"/>
    <p:sldId id="261" r:id="rId5"/>
    <p:sldId id="263" r:id="rId6"/>
    <p:sldId id="262" r:id="rId7"/>
    <p:sldId id="265" r:id="rId8"/>
    <p:sldId id="266" r:id="rId9"/>
    <p:sldId id="267" r:id="rId10"/>
    <p:sldId id="260" r:id="rId11"/>
  </p:sldIdLst>
  <p:sldSz cx="12192000" cy="6858000"/>
  <p:notesSz cx="6858000" cy="9144000"/>
  <p:defaultTextStyle>
    <a:defPPr>
      <a:defRPr lang="pt-B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81" d="100"/>
          <a:sy n="81" d="100"/>
        </p:scale>
        <p:origin x="725" y="6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hdphoto1.wdp>
</file>

<file path=ppt/media/image1.png>
</file>

<file path=ppt/media/image2.png>
</file>

<file path=ppt/media/image3.png>
</file>

<file path=ppt/media/image4.png>
</file>

<file path=ppt/media/image5.jpg>
</file>

<file path=ppt/media/image6.jpg>
</file>

<file path=ppt/media/image7.jp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Slide de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DA913887-0D9C-4B4A-93E1-BFEAF89270D8}"/>
              </a:ext>
            </a:extLst>
          </p:cNvPr>
          <p:cNvSpPr>
            <a:spLocks noGrp="1"/>
          </p:cNvSpPr>
          <p:nvPr>
            <p:ph type="ctrTitle"/>
          </p:nvPr>
        </p:nvSpPr>
        <p:spPr>
          <a:xfrm>
            <a:off x="1524000" y="1122363"/>
            <a:ext cx="9144000" cy="2387600"/>
          </a:xfrm>
        </p:spPr>
        <p:txBody>
          <a:bodyPr anchor="b"/>
          <a:lstStyle>
            <a:lvl1pPr algn="ctr">
              <a:defRPr sz="6000"/>
            </a:lvl1pPr>
          </a:lstStyle>
          <a:p>
            <a:r>
              <a:rPr lang="pt-BR"/>
              <a:t>Clique para editar o título Mestre</a:t>
            </a:r>
          </a:p>
        </p:txBody>
      </p:sp>
      <p:sp>
        <p:nvSpPr>
          <p:cNvPr id="3" name="Subtítulo 2">
            <a:extLst>
              <a:ext uri="{FF2B5EF4-FFF2-40B4-BE49-F238E27FC236}">
                <a16:creationId xmlns:a16="http://schemas.microsoft.com/office/drawing/2014/main" id="{7499876B-9DB6-47F6-878A-41E31A79540D}"/>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pt-BR"/>
              <a:t>Clique para editar o estilo do subtítulo Mestre</a:t>
            </a:r>
          </a:p>
        </p:txBody>
      </p:sp>
      <p:sp>
        <p:nvSpPr>
          <p:cNvPr id="4" name="Espaço Reservado para Data 3">
            <a:extLst>
              <a:ext uri="{FF2B5EF4-FFF2-40B4-BE49-F238E27FC236}">
                <a16:creationId xmlns:a16="http://schemas.microsoft.com/office/drawing/2014/main" id="{2FE24E1D-A41E-4132-9B8E-F2F6187F7A8F}"/>
              </a:ext>
            </a:extLst>
          </p:cNvPr>
          <p:cNvSpPr>
            <a:spLocks noGrp="1"/>
          </p:cNvSpPr>
          <p:nvPr>
            <p:ph type="dt" sz="half" idx="10"/>
          </p:nvPr>
        </p:nvSpPr>
        <p:spPr/>
        <p:txBody>
          <a:bodyPr/>
          <a:lstStyle/>
          <a:p>
            <a:fld id="{F7686111-DC9B-4427-B008-00D90256107B}" type="datetimeFigureOut">
              <a:rPr lang="pt-BR" smtClean="0"/>
              <a:t>03/04/2021</a:t>
            </a:fld>
            <a:endParaRPr lang="pt-BR"/>
          </a:p>
        </p:txBody>
      </p:sp>
      <p:sp>
        <p:nvSpPr>
          <p:cNvPr id="5" name="Espaço Reservado para Rodapé 4">
            <a:extLst>
              <a:ext uri="{FF2B5EF4-FFF2-40B4-BE49-F238E27FC236}">
                <a16:creationId xmlns:a16="http://schemas.microsoft.com/office/drawing/2014/main" id="{1AB82766-0A38-4592-BF88-E40412DA6C4B}"/>
              </a:ext>
            </a:extLst>
          </p:cNvPr>
          <p:cNvSpPr>
            <a:spLocks noGrp="1"/>
          </p:cNvSpPr>
          <p:nvPr>
            <p:ph type="ftr" sz="quarter" idx="11"/>
          </p:nvPr>
        </p:nvSpPr>
        <p:spPr/>
        <p:txBody>
          <a:bodyPr/>
          <a:lstStyle/>
          <a:p>
            <a:endParaRPr lang="pt-BR"/>
          </a:p>
        </p:txBody>
      </p:sp>
      <p:sp>
        <p:nvSpPr>
          <p:cNvPr id="6" name="Espaço Reservado para Número de Slide 5">
            <a:extLst>
              <a:ext uri="{FF2B5EF4-FFF2-40B4-BE49-F238E27FC236}">
                <a16:creationId xmlns:a16="http://schemas.microsoft.com/office/drawing/2014/main" id="{4D1BF64E-22A3-4A95-990F-4C28E7CECE06}"/>
              </a:ext>
            </a:extLst>
          </p:cNvPr>
          <p:cNvSpPr>
            <a:spLocks noGrp="1"/>
          </p:cNvSpPr>
          <p:nvPr>
            <p:ph type="sldNum" sz="quarter" idx="12"/>
          </p:nvPr>
        </p:nvSpPr>
        <p:spPr/>
        <p:txBody>
          <a:bodyPr/>
          <a:lstStyle/>
          <a:p>
            <a:fld id="{2836540B-9A29-449F-B316-4206A02A8039}" type="slidenum">
              <a:rPr lang="pt-BR" smtClean="0"/>
              <a:t>‹nº›</a:t>
            </a:fld>
            <a:endParaRPr lang="pt-BR"/>
          </a:p>
        </p:txBody>
      </p:sp>
    </p:spTree>
    <p:extLst>
      <p:ext uri="{BB962C8B-B14F-4D97-AF65-F5344CB8AC3E}">
        <p14:creationId xmlns:p14="http://schemas.microsoft.com/office/powerpoint/2010/main" val="28150818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ítulo e Texto Vertical">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3F1B47AE-7A74-4223-90E5-294867532053}"/>
              </a:ext>
            </a:extLst>
          </p:cNvPr>
          <p:cNvSpPr>
            <a:spLocks noGrp="1"/>
          </p:cNvSpPr>
          <p:nvPr>
            <p:ph type="title"/>
          </p:nvPr>
        </p:nvSpPr>
        <p:spPr/>
        <p:txBody>
          <a:bodyPr/>
          <a:lstStyle/>
          <a:p>
            <a:r>
              <a:rPr lang="pt-BR"/>
              <a:t>Clique para editar o título Mestre</a:t>
            </a:r>
          </a:p>
        </p:txBody>
      </p:sp>
      <p:sp>
        <p:nvSpPr>
          <p:cNvPr id="3" name="Espaço Reservado para Texto Vertical 2">
            <a:extLst>
              <a:ext uri="{FF2B5EF4-FFF2-40B4-BE49-F238E27FC236}">
                <a16:creationId xmlns:a16="http://schemas.microsoft.com/office/drawing/2014/main" id="{C5527F06-F446-4D83-8571-224058231DA1}"/>
              </a:ext>
            </a:extLst>
          </p:cNvPr>
          <p:cNvSpPr>
            <a:spLocks noGrp="1"/>
          </p:cNvSpPr>
          <p:nvPr>
            <p:ph type="body" orient="vert" idx="1"/>
          </p:nvPr>
        </p:nvSpPr>
        <p:spPr/>
        <p:txBody>
          <a:bodyPr vert="eaVert"/>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p>
        </p:txBody>
      </p:sp>
      <p:sp>
        <p:nvSpPr>
          <p:cNvPr id="4" name="Espaço Reservado para Data 3">
            <a:extLst>
              <a:ext uri="{FF2B5EF4-FFF2-40B4-BE49-F238E27FC236}">
                <a16:creationId xmlns:a16="http://schemas.microsoft.com/office/drawing/2014/main" id="{E7762300-F861-46B9-84B3-35D078E4B604}"/>
              </a:ext>
            </a:extLst>
          </p:cNvPr>
          <p:cNvSpPr>
            <a:spLocks noGrp="1"/>
          </p:cNvSpPr>
          <p:nvPr>
            <p:ph type="dt" sz="half" idx="10"/>
          </p:nvPr>
        </p:nvSpPr>
        <p:spPr/>
        <p:txBody>
          <a:bodyPr/>
          <a:lstStyle/>
          <a:p>
            <a:fld id="{F7686111-DC9B-4427-B008-00D90256107B}" type="datetimeFigureOut">
              <a:rPr lang="pt-BR" smtClean="0"/>
              <a:t>03/04/2021</a:t>
            </a:fld>
            <a:endParaRPr lang="pt-BR"/>
          </a:p>
        </p:txBody>
      </p:sp>
      <p:sp>
        <p:nvSpPr>
          <p:cNvPr id="5" name="Espaço Reservado para Rodapé 4">
            <a:extLst>
              <a:ext uri="{FF2B5EF4-FFF2-40B4-BE49-F238E27FC236}">
                <a16:creationId xmlns:a16="http://schemas.microsoft.com/office/drawing/2014/main" id="{768DB0A9-A157-4983-BB10-D5EBE4A30DB1}"/>
              </a:ext>
            </a:extLst>
          </p:cNvPr>
          <p:cNvSpPr>
            <a:spLocks noGrp="1"/>
          </p:cNvSpPr>
          <p:nvPr>
            <p:ph type="ftr" sz="quarter" idx="11"/>
          </p:nvPr>
        </p:nvSpPr>
        <p:spPr/>
        <p:txBody>
          <a:bodyPr/>
          <a:lstStyle/>
          <a:p>
            <a:endParaRPr lang="pt-BR"/>
          </a:p>
        </p:txBody>
      </p:sp>
      <p:sp>
        <p:nvSpPr>
          <p:cNvPr id="6" name="Espaço Reservado para Número de Slide 5">
            <a:extLst>
              <a:ext uri="{FF2B5EF4-FFF2-40B4-BE49-F238E27FC236}">
                <a16:creationId xmlns:a16="http://schemas.microsoft.com/office/drawing/2014/main" id="{42293EAA-0081-4CD8-8B92-92A89D32AC25}"/>
              </a:ext>
            </a:extLst>
          </p:cNvPr>
          <p:cNvSpPr>
            <a:spLocks noGrp="1"/>
          </p:cNvSpPr>
          <p:nvPr>
            <p:ph type="sldNum" sz="quarter" idx="12"/>
          </p:nvPr>
        </p:nvSpPr>
        <p:spPr/>
        <p:txBody>
          <a:bodyPr/>
          <a:lstStyle/>
          <a:p>
            <a:fld id="{2836540B-9A29-449F-B316-4206A02A8039}" type="slidenum">
              <a:rPr lang="pt-BR" smtClean="0"/>
              <a:t>‹nº›</a:t>
            </a:fld>
            <a:endParaRPr lang="pt-BR"/>
          </a:p>
        </p:txBody>
      </p:sp>
    </p:spTree>
    <p:extLst>
      <p:ext uri="{BB962C8B-B14F-4D97-AF65-F5344CB8AC3E}">
        <p14:creationId xmlns:p14="http://schemas.microsoft.com/office/powerpoint/2010/main" val="129824514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exto e Título Vertical">
    <p:spTree>
      <p:nvGrpSpPr>
        <p:cNvPr id="1" name=""/>
        <p:cNvGrpSpPr/>
        <p:nvPr/>
      </p:nvGrpSpPr>
      <p:grpSpPr>
        <a:xfrm>
          <a:off x="0" y="0"/>
          <a:ext cx="0" cy="0"/>
          <a:chOff x="0" y="0"/>
          <a:chExt cx="0" cy="0"/>
        </a:xfrm>
      </p:grpSpPr>
      <p:sp>
        <p:nvSpPr>
          <p:cNvPr id="2" name="Título Vertical 1">
            <a:extLst>
              <a:ext uri="{FF2B5EF4-FFF2-40B4-BE49-F238E27FC236}">
                <a16:creationId xmlns:a16="http://schemas.microsoft.com/office/drawing/2014/main" id="{83183CBF-65D6-40E8-BB82-42D514721AA7}"/>
              </a:ext>
            </a:extLst>
          </p:cNvPr>
          <p:cNvSpPr>
            <a:spLocks noGrp="1"/>
          </p:cNvSpPr>
          <p:nvPr>
            <p:ph type="title" orient="vert"/>
          </p:nvPr>
        </p:nvSpPr>
        <p:spPr>
          <a:xfrm>
            <a:off x="8724900" y="365125"/>
            <a:ext cx="2628900" cy="5811838"/>
          </a:xfrm>
        </p:spPr>
        <p:txBody>
          <a:bodyPr vert="eaVert"/>
          <a:lstStyle/>
          <a:p>
            <a:r>
              <a:rPr lang="pt-BR"/>
              <a:t>Clique para editar o título Mestre</a:t>
            </a:r>
          </a:p>
        </p:txBody>
      </p:sp>
      <p:sp>
        <p:nvSpPr>
          <p:cNvPr id="3" name="Espaço Reservado para Texto Vertical 2">
            <a:extLst>
              <a:ext uri="{FF2B5EF4-FFF2-40B4-BE49-F238E27FC236}">
                <a16:creationId xmlns:a16="http://schemas.microsoft.com/office/drawing/2014/main" id="{C89A3006-D112-4281-B16A-8A740C859541}"/>
              </a:ext>
            </a:extLst>
          </p:cNvPr>
          <p:cNvSpPr>
            <a:spLocks noGrp="1"/>
          </p:cNvSpPr>
          <p:nvPr>
            <p:ph type="body" orient="vert" idx="1"/>
          </p:nvPr>
        </p:nvSpPr>
        <p:spPr>
          <a:xfrm>
            <a:off x="838200" y="365125"/>
            <a:ext cx="7734300" cy="5811838"/>
          </a:xfrm>
        </p:spPr>
        <p:txBody>
          <a:bodyPr vert="eaVert"/>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p>
        </p:txBody>
      </p:sp>
      <p:sp>
        <p:nvSpPr>
          <p:cNvPr id="4" name="Espaço Reservado para Data 3">
            <a:extLst>
              <a:ext uri="{FF2B5EF4-FFF2-40B4-BE49-F238E27FC236}">
                <a16:creationId xmlns:a16="http://schemas.microsoft.com/office/drawing/2014/main" id="{3F567AD2-873F-4455-9279-879A2F2C7A67}"/>
              </a:ext>
            </a:extLst>
          </p:cNvPr>
          <p:cNvSpPr>
            <a:spLocks noGrp="1"/>
          </p:cNvSpPr>
          <p:nvPr>
            <p:ph type="dt" sz="half" idx="10"/>
          </p:nvPr>
        </p:nvSpPr>
        <p:spPr/>
        <p:txBody>
          <a:bodyPr/>
          <a:lstStyle/>
          <a:p>
            <a:fld id="{F7686111-DC9B-4427-B008-00D90256107B}" type="datetimeFigureOut">
              <a:rPr lang="pt-BR" smtClean="0"/>
              <a:t>03/04/2021</a:t>
            </a:fld>
            <a:endParaRPr lang="pt-BR"/>
          </a:p>
        </p:txBody>
      </p:sp>
      <p:sp>
        <p:nvSpPr>
          <p:cNvPr id="5" name="Espaço Reservado para Rodapé 4">
            <a:extLst>
              <a:ext uri="{FF2B5EF4-FFF2-40B4-BE49-F238E27FC236}">
                <a16:creationId xmlns:a16="http://schemas.microsoft.com/office/drawing/2014/main" id="{78E3B5E9-DF41-419F-8EA8-9CFA8C5192C5}"/>
              </a:ext>
            </a:extLst>
          </p:cNvPr>
          <p:cNvSpPr>
            <a:spLocks noGrp="1"/>
          </p:cNvSpPr>
          <p:nvPr>
            <p:ph type="ftr" sz="quarter" idx="11"/>
          </p:nvPr>
        </p:nvSpPr>
        <p:spPr/>
        <p:txBody>
          <a:bodyPr/>
          <a:lstStyle/>
          <a:p>
            <a:endParaRPr lang="pt-BR"/>
          </a:p>
        </p:txBody>
      </p:sp>
      <p:sp>
        <p:nvSpPr>
          <p:cNvPr id="6" name="Espaço Reservado para Número de Slide 5">
            <a:extLst>
              <a:ext uri="{FF2B5EF4-FFF2-40B4-BE49-F238E27FC236}">
                <a16:creationId xmlns:a16="http://schemas.microsoft.com/office/drawing/2014/main" id="{BF020517-BB64-4286-B4C5-8B5207581004}"/>
              </a:ext>
            </a:extLst>
          </p:cNvPr>
          <p:cNvSpPr>
            <a:spLocks noGrp="1"/>
          </p:cNvSpPr>
          <p:nvPr>
            <p:ph type="sldNum" sz="quarter" idx="12"/>
          </p:nvPr>
        </p:nvSpPr>
        <p:spPr/>
        <p:txBody>
          <a:bodyPr/>
          <a:lstStyle/>
          <a:p>
            <a:fld id="{2836540B-9A29-449F-B316-4206A02A8039}" type="slidenum">
              <a:rPr lang="pt-BR" smtClean="0"/>
              <a:t>‹nº›</a:t>
            </a:fld>
            <a:endParaRPr lang="pt-BR"/>
          </a:p>
        </p:txBody>
      </p:sp>
    </p:spTree>
    <p:extLst>
      <p:ext uri="{BB962C8B-B14F-4D97-AF65-F5344CB8AC3E}">
        <p14:creationId xmlns:p14="http://schemas.microsoft.com/office/powerpoint/2010/main" val="130477701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e Conteúd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6AF3F73E-870D-4343-9A04-B0FE93DAC086}"/>
              </a:ext>
            </a:extLst>
          </p:cNvPr>
          <p:cNvSpPr>
            <a:spLocks noGrp="1"/>
          </p:cNvSpPr>
          <p:nvPr>
            <p:ph type="title"/>
          </p:nvPr>
        </p:nvSpPr>
        <p:spPr/>
        <p:txBody>
          <a:bodyPr/>
          <a:lstStyle/>
          <a:p>
            <a:r>
              <a:rPr lang="pt-BR"/>
              <a:t>Clique para editar o título Mestre</a:t>
            </a:r>
          </a:p>
        </p:txBody>
      </p:sp>
      <p:sp>
        <p:nvSpPr>
          <p:cNvPr id="3" name="Espaço Reservado para Conteúdo 2">
            <a:extLst>
              <a:ext uri="{FF2B5EF4-FFF2-40B4-BE49-F238E27FC236}">
                <a16:creationId xmlns:a16="http://schemas.microsoft.com/office/drawing/2014/main" id="{2DE1C8D8-72C8-41D0-AA70-89DE5406C822}"/>
              </a:ext>
            </a:extLst>
          </p:cNvPr>
          <p:cNvSpPr>
            <a:spLocks noGrp="1"/>
          </p:cNvSpPr>
          <p:nvPr>
            <p:ph idx="1"/>
          </p:nvPr>
        </p:nvSpPr>
        <p:spPr/>
        <p:txBody>
          <a:bodyPr/>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p>
        </p:txBody>
      </p:sp>
      <p:sp>
        <p:nvSpPr>
          <p:cNvPr id="4" name="Espaço Reservado para Data 3">
            <a:extLst>
              <a:ext uri="{FF2B5EF4-FFF2-40B4-BE49-F238E27FC236}">
                <a16:creationId xmlns:a16="http://schemas.microsoft.com/office/drawing/2014/main" id="{F38CE904-292B-416D-8BDD-B7E71897ADAA}"/>
              </a:ext>
            </a:extLst>
          </p:cNvPr>
          <p:cNvSpPr>
            <a:spLocks noGrp="1"/>
          </p:cNvSpPr>
          <p:nvPr>
            <p:ph type="dt" sz="half" idx="10"/>
          </p:nvPr>
        </p:nvSpPr>
        <p:spPr/>
        <p:txBody>
          <a:bodyPr/>
          <a:lstStyle/>
          <a:p>
            <a:fld id="{F7686111-DC9B-4427-B008-00D90256107B}" type="datetimeFigureOut">
              <a:rPr lang="pt-BR" smtClean="0"/>
              <a:t>03/04/2021</a:t>
            </a:fld>
            <a:endParaRPr lang="pt-BR"/>
          </a:p>
        </p:txBody>
      </p:sp>
      <p:sp>
        <p:nvSpPr>
          <p:cNvPr id="5" name="Espaço Reservado para Rodapé 4">
            <a:extLst>
              <a:ext uri="{FF2B5EF4-FFF2-40B4-BE49-F238E27FC236}">
                <a16:creationId xmlns:a16="http://schemas.microsoft.com/office/drawing/2014/main" id="{9A907FC0-7E35-469A-8317-31BE332C5F73}"/>
              </a:ext>
            </a:extLst>
          </p:cNvPr>
          <p:cNvSpPr>
            <a:spLocks noGrp="1"/>
          </p:cNvSpPr>
          <p:nvPr>
            <p:ph type="ftr" sz="quarter" idx="11"/>
          </p:nvPr>
        </p:nvSpPr>
        <p:spPr/>
        <p:txBody>
          <a:bodyPr/>
          <a:lstStyle/>
          <a:p>
            <a:endParaRPr lang="pt-BR"/>
          </a:p>
        </p:txBody>
      </p:sp>
      <p:sp>
        <p:nvSpPr>
          <p:cNvPr id="6" name="Espaço Reservado para Número de Slide 5">
            <a:extLst>
              <a:ext uri="{FF2B5EF4-FFF2-40B4-BE49-F238E27FC236}">
                <a16:creationId xmlns:a16="http://schemas.microsoft.com/office/drawing/2014/main" id="{C7A318D8-6DE9-4353-9DF1-757CD839ED7B}"/>
              </a:ext>
            </a:extLst>
          </p:cNvPr>
          <p:cNvSpPr>
            <a:spLocks noGrp="1"/>
          </p:cNvSpPr>
          <p:nvPr>
            <p:ph type="sldNum" sz="quarter" idx="12"/>
          </p:nvPr>
        </p:nvSpPr>
        <p:spPr/>
        <p:txBody>
          <a:bodyPr/>
          <a:lstStyle/>
          <a:p>
            <a:fld id="{2836540B-9A29-449F-B316-4206A02A8039}" type="slidenum">
              <a:rPr lang="pt-BR" smtClean="0"/>
              <a:t>‹nº›</a:t>
            </a:fld>
            <a:endParaRPr lang="pt-BR"/>
          </a:p>
        </p:txBody>
      </p:sp>
    </p:spTree>
    <p:extLst>
      <p:ext uri="{BB962C8B-B14F-4D97-AF65-F5344CB8AC3E}">
        <p14:creationId xmlns:p14="http://schemas.microsoft.com/office/powerpoint/2010/main" val="334895774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Cabeçalho da Seçã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583830AE-CBEA-4B45-A1E9-55BC4AF088FD}"/>
              </a:ext>
            </a:extLst>
          </p:cNvPr>
          <p:cNvSpPr>
            <a:spLocks noGrp="1"/>
          </p:cNvSpPr>
          <p:nvPr>
            <p:ph type="title"/>
          </p:nvPr>
        </p:nvSpPr>
        <p:spPr>
          <a:xfrm>
            <a:off x="831850" y="1709738"/>
            <a:ext cx="10515600" cy="2852737"/>
          </a:xfrm>
        </p:spPr>
        <p:txBody>
          <a:bodyPr anchor="b"/>
          <a:lstStyle>
            <a:lvl1pPr>
              <a:defRPr sz="6000"/>
            </a:lvl1pPr>
          </a:lstStyle>
          <a:p>
            <a:r>
              <a:rPr lang="pt-BR"/>
              <a:t>Clique para editar o título Mestre</a:t>
            </a:r>
          </a:p>
        </p:txBody>
      </p:sp>
      <p:sp>
        <p:nvSpPr>
          <p:cNvPr id="3" name="Espaço Reservado para Texto 2">
            <a:extLst>
              <a:ext uri="{FF2B5EF4-FFF2-40B4-BE49-F238E27FC236}">
                <a16:creationId xmlns:a16="http://schemas.microsoft.com/office/drawing/2014/main" id="{52C5BE37-F9AE-4673-B66F-5A1D66FAFCBC}"/>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pt-BR"/>
              <a:t>Clique para editar os estilos de texto Mestres</a:t>
            </a:r>
          </a:p>
        </p:txBody>
      </p:sp>
      <p:sp>
        <p:nvSpPr>
          <p:cNvPr id="4" name="Espaço Reservado para Data 3">
            <a:extLst>
              <a:ext uri="{FF2B5EF4-FFF2-40B4-BE49-F238E27FC236}">
                <a16:creationId xmlns:a16="http://schemas.microsoft.com/office/drawing/2014/main" id="{C27166D9-07B2-46D5-B85E-2D90B833B7CD}"/>
              </a:ext>
            </a:extLst>
          </p:cNvPr>
          <p:cNvSpPr>
            <a:spLocks noGrp="1"/>
          </p:cNvSpPr>
          <p:nvPr>
            <p:ph type="dt" sz="half" idx="10"/>
          </p:nvPr>
        </p:nvSpPr>
        <p:spPr/>
        <p:txBody>
          <a:bodyPr/>
          <a:lstStyle/>
          <a:p>
            <a:fld id="{F7686111-DC9B-4427-B008-00D90256107B}" type="datetimeFigureOut">
              <a:rPr lang="pt-BR" smtClean="0"/>
              <a:t>03/04/2021</a:t>
            </a:fld>
            <a:endParaRPr lang="pt-BR"/>
          </a:p>
        </p:txBody>
      </p:sp>
      <p:sp>
        <p:nvSpPr>
          <p:cNvPr id="5" name="Espaço Reservado para Rodapé 4">
            <a:extLst>
              <a:ext uri="{FF2B5EF4-FFF2-40B4-BE49-F238E27FC236}">
                <a16:creationId xmlns:a16="http://schemas.microsoft.com/office/drawing/2014/main" id="{C902B2E5-7770-46D5-B05A-EEE809D3B2CB}"/>
              </a:ext>
            </a:extLst>
          </p:cNvPr>
          <p:cNvSpPr>
            <a:spLocks noGrp="1"/>
          </p:cNvSpPr>
          <p:nvPr>
            <p:ph type="ftr" sz="quarter" idx="11"/>
          </p:nvPr>
        </p:nvSpPr>
        <p:spPr/>
        <p:txBody>
          <a:bodyPr/>
          <a:lstStyle/>
          <a:p>
            <a:endParaRPr lang="pt-BR"/>
          </a:p>
        </p:txBody>
      </p:sp>
      <p:sp>
        <p:nvSpPr>
          <p:cNvPr id="6" name="Espaço Reservado para Número de Slide 5">
            <a:extLst>
              <a:ext uri="{FF2B5EF4-FFF2-40B4-BE49-F238E27FC236}">
                <a16:creationId xmlns:a16="http://schemas.microsoft.com/office/drawing/2014/main" id="{D4B37CAF-5948-49CE-8E57-08A429590E2F}"/>
              </a:ext>
            </a:extLst>
          </p:cNvPr>
          <p:cNvSpPr>
            <a:spLocks noGrp="1"/>
          </p:cNvSpPr>
          <p:nvPr>
            <p:ph type="sldNum" sz="quarter" idx="12"/>
          </p:nvPr>
        </p:nvSpPr>
        <p:spPr/>
        <p:txBody>
          <a:bodyPr/>
          <a:lstStyle/>
          <a:p>
            <a:fld id="{2836540B-9A29-449F-B316-4206A02A8039}" type="slidenum">
              <a:rPr lang="pt-BR" smtClean="0"/>
              <a:t>‹nº›</a:t>
            </a:fld>
            <a:endParaRPr lang="pt-BR"/>
          </a:p>
        </p:txBody>
      </p:sp>
    </p:spTree>
    <p:extLst>
      <p:ext uri="{BB962C8B-B14F-4D97-AF65-F5344CB8AC3E}">
        <p14:creationId xmlns:p14="http://schemas.microsoft.com/office/powerpoint/2010/main" val="389068919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uas Partes de Conteúd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BAE32B6D-214E-468C-B4FE-2AD713E2AD5A}"/>
              </a:ext>
            </a:extLst>
          </p:cNvPr>
          <p:cNvSpPr>
            <a:spLocks noGrp="1"/>
          </p:cNvSpPr>
          <p:nvPr>
            <p:ph type="title"/>
          </p:nvPr>
        </p:nvSpPr>
        <p:spPr/>
        <p:txBody>
          <a:bodyPr/>
          <a:lstStyle/>
          <a:p>
            <a:r>
              <a:rPr lang="pt-BR"/>
              <a:t>Clique para editar o título Mestre</a:t>
            </a:r>
          </a:p>
        </p:txBody>
      </p:sp>
      <p:sp>
        <p:nvSpPr>
          <p:cNvPr id="3" name="Espaço Reservado para Conteúdo 2">
            <a:extLst>
              <a:ext uri="{FF2B5EF4-FFF2-40B4-BE49-F238E27FC236}">
                <a16:creationId xmlns:a16="http://schemas.microsoft.com/office/drawing/2014/main" id="{32F318AB-102C-4943-AE18-FCEA8DF7E3EF}"/>
              </a:ext>
            </a:extLst>
          </p:cNvPr>
          <p:cNvSpPr>
            <a:spLocks noGrp="1"/>
          </p:cNvSpPr>
          <p:nvPr>
            <p:ph sz="half" idx="1"/>
          </p:nvPr>
        </p:nvSpPr>
        <p:spPr>
          <a:xfrm>
            <a:off x="838200" y="1825625"/>
            <a:ext cx="5181600" cy="4351338"/>
          </a:xfrm>
        </p:spPr>
        <p:txBody>
          <a:bodyPr/>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p>
        </p:txBody>
      </p:sp>
      <p:sp>
        <p:nvSpPr>
          <p:cNvPr id="4" name="Espaço Reservado para Conteúdo 3">
            <a:extLst>
              <a:ext uri="{FF2B5EF4-FFF2-40B4-BE49-F238E27FC236}">
                <a16:creationId xmlns:a16="http://schemas.microsoft.com/office/drawing/2014/main" id="{D7A6F57A-EC01-4FCE-B116-DEF97A413FDA}"/>
              </a:ext>
            </a:extLst>
          </p:cNvPr>
          <p:cNvSpPr>
            <a:spLocks noGrp="1"/>
          </p:cNvSpPr>
          <p:nvPr>
            <p:ph sz="half" idx="2"/>
          </p:nvPr>
        </p:nvSpPr>
        <p:spPr>
          <a:xfrm>
            <a:off x="6172200" y="1825625"/>
            <a:ext cx="5181600" cy="4351338"/>
          </a:xfrm>
        </p:spPr>
        <p:txBody>
          <a:bodyPr/>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p>
        </p:txBody>
      </p:sp>
      <p:sp>
        <p:nvSpPr>
          <p:cNvPr id="5" name="Espaço Reservado para Data 4">
            <a:extLst>
              <a:ext uri="{FF2B5EF4-FFF2-40B4-BE49-F238E27FC236}">
                <a16:creationId xmlns:a16="http://schemas.microsoft.com/office/drawing/2014/main" id="{E2DE6507-D400-4B27-A057-AD8A2F83DC80}"/>
              </a:ext>
            </a:extLst>
          </p:cNvPr>
          <p:cNvSpPr>
            <a:spLocks noGrp="1"/>
          </p:cNvSpPr>
          <p:nvPr>
            <p:ph type="dt" sz="half" idx="10"/>
          </p:nvPr>
        </p:nvSpPr>
        <p:spPr/>
        <p:txBody>
          <a:bodyPr/>
          <a:lstStyle/>
          <a:p>
            <a:fld id="{F7686111-DC9B-4427-B008-00D90256107B}" type="datetimeFigureOut">
              <a:rPr lang="pt-BR" smtClean="0"/>
              <a:t>03/04/2021</a:t>
            </a:fld>
            <a:endParaRPr lang="pt-BR"/>
          </a:p>
        </p:txBody>
      </p:sp>
      <p:sp>
        <p:nvSpPr>
          <p:cNvPr id="6" name="Espaço Reservado para Rodapé 5">
            <a:extLst>
              <a:ext uri="{FF2B5EF4-FFF2-40B4-BE49-F238E27FC236}">
                <a16:creationId xmlns:a16="http://schemas.microsoft.com/office/drawing/2014/main" id="{58A88A70-1E58-454C-BFE6-6AF0C208C45E}"/>
              </a:ext>
            </a:extLst>
          </p:cNvPr>
          <p:cNvSpPr>
            <a:spLocks noGrp="1"/>
          </p:cNvSpPr>
          <p:nvPr>
            <p:ph type="ftr" sz="quarter" idx="11"/>
          </p:nvPr>
        </p:nvSpPr>
        <p:spPr/>
        <p:txBody>
          <a:bodyPr/>
          <a:lstStyle/>
          <a:p>
            <a:endParaRPr lang="pt-BR"/>
          </a:p>
        </p:txBody>
      </p:sp>
      <p:sp>
        <p:nvSpPr>
          <p:cNvPr id="7" name="Espaço Reservado para Número de Slide 6">
            <a:extLst>
              <a:ext uri="{FF2B5EF4-FFF2-40B4-BE49-F238E27FC236}">
                <a16:creationId xmlns:a16="http://schemas.microsoft.com/office/drawing/2014/main" id="{45F43DC2-648F-4166-B2AE-3588C51D1697}"/>
              </a:ext>
            </a:extLst>
          </p:cNvPr>
          <p:cNvSpPr>
            <a:spLocks noGrp="1"/>
          </p:cNvSpPr>
          <p:nvPr>
            <p:ph type="sldNum" sz="quarter" idx="12"/>
          </p:nvPr>
        </p:nvSpPr>
        <p:spPr/>
        <p:txBody>
          <a:bodyPr/>
          <a:lstStyle/>
          <a:p>
            <a:fld id="{2836540B-9A29-449F-B316-4206A02A8039}" type="slidenum">
              <a:rPr lang="pt-BR" smtClean="0"/>
              <a:t>‹nº›</a:t>
            </a:fld>
            <a:endParaRPr lang="pt-BR"/>
          </a:p>
        </p:txBody>
      </p:sp>
    </p:spTree>
    <p:extLst>
      <p:ext uri="{BB962C8B-B14F-4D97-AF65-F5344CB8AC3E}">
        <p14:creationId xmlns:p14="http://schemas.microsoft.com/office/powerpoint/2010/main" val="173766985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çã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933DD5F-8532-41F4-8673-AEB3B21FE07A}"/>
              </a:ext>
            </a:extLst>
          </p:cNvPr>
          <p:cNvSpPr>
            <a:spLocks noGrp="1"/>
          </p:cNvSpPr>
          <p:nvPr>
            <p:ph type="title"/>
          </p:nvPr>
        </p:nvSpPr>
        <p:spPr>
          <a:xfrm>
            <a:off x="839788" y="365125"/>
            <a:ext cx="10515600" cy="1325563"/>
          </a:xfrm>
        </p:spPr>
        <p:txBody>
          <a:bodyPr/>
          <a:lstStyle/>
          <a:p>
            <a:r>
              <a:rPr lang="pt-BR"/>
              <a:t>Clique para editar o título Mestre</a:t>
            </a:r>
          </a:p>
        </p:txBody>
      </p:sp>
      <p:sp>
        <p:nvSpPr>
          <p:cNvPr id="3" name="Espaço Reservado para Texto 2">
            <a:extLst>
              <a:ext uri="{FF2B5EF4-FFF2-40B4-BE49-F238E27FC236}">
                <a16:creationId xmlns:a16="http://schemas.microsoft.com/office/drawing/2014/main" id="{2950AC32-1840-429C-8B09-47C4F7CABD4B}"/>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pt-BR"/>
              <a:t>Clique para editar os estilos de texto Mestres</a:t>
            </a:r>
          </a:p>
        </p:txBody>
      </p:sp>
      <p:sp>
        <p:nvSpPr>
          <p:cNvPr id="4" name="Espaço Reservado para Conteúdo 3">
            <a:extLst>
              <a:ext uri="{FF2B5EF4-FFF2-40B4-BE49-F238E27FC236}">
                <a16:creationId xmlns:a16="http://schemas.microsoft.com/office/drawing/2014/main" id="{8C89DC9B-CFB1-4E10-B697-076BD32BF59B}"/>
              </a:ext>
            </a:extLst>
          </p:cNvPr>
          <p:cNvSpPr>
            <a:spLocks noGrp="1"/>
          </p:cNvSpPr>
          <p:nvPr>
            <p:ph sz="half" idx="2"/>
          </p:nvPr>
        </p:nvSpPr>
        <p:spPr>
          <a:xfrm>
            <a:off x="839788" y="2505075"/>
            <a:ext cx="5157787" cy="3684588"/>
          </a:xfrm>
        </p:spPr>
        <p:txBody>
          <a:bodyPr/>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p>
        </p:txBody>
      </p:sp>
      <p:sp>
        <p:nvSpPr>
          <p:cNvPr id="5" name="Espaço Reservado para Texto 4">
            <a:extLst>
              <a:ext uri="{FF2B5EF4-FFF2-40B4-BE49-F238E27FC236}">
                <a16:creationId xmlns:a16="http://schemas.microsoft.com/office/drawing/2014/main" id="{0F18018B-6F00-4FC6-9359-D8F68AA947A0}"/>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pt-BR"/>
              <a:t>Clique para editar os estilos de texto Mestres</a:t>
            </a:r>
          </a:p>
        </p:txBody>
      </p:sp>
      <p:sp>
        <p:nvSpPr>
          <p:cNvPr id="6" name="Espaço Reservado para Conteúdo 5">
            <a:extLst>
              <a:ext uri="{FF2B5EF4-FFF2-40B4-BE49-F238E27FC236}">
                <a16:creationId xmlns:a16="http://schemas.microsoft.com/office/drawing/2014/main" id="{72EC400A-FACD-4ABE-812E-489BAF404A64}"/>
              </a:ext>
            </a:extLst>
          </p:cNvPr>
          <p:cNvSpPr>
            <a:spLocks noGrp="1"/>
          </p:cNvSpPr>
          <p:nvPr>
            <p:ph sz="quarter" idx="4"/>
          </p:nvPr>
        </p:nvSpPr>
        <p:spPr>
          <a:xfrm>
            <a:off x="6172200" y="2505075"/>
            <a:ext cx="5183188" cy="3684588"/>
          </a:xfrm>
        </p:spPr>
        <p:txBody>
          <a:bodyPr/>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p>
        </p:txBody>
      </p:sp>
      <p:sp>
        <p:nvSpPr>
          <p:cNvPr id="7" name="Espaço Reservado para Data 6">
            <a:extLst>
              <a:ext uri="{FF2B5EF4-FFF2-40B4-BE49-F238E27FC236}">
                <a16:creationId xmlns:a16="http://schemas.microsoft.com/office/drawing/2014/main" id="{D2D4700C-0975-4834-9AD4-7F20D72CAFEE}"/>
              </a:ext>
            </a:extLst>
          </p:cNvPr>
          <p:cNvSpPr>
            <a:spLocks noGrp="1"/>
          </p:cNvSpPr>
          <p:nvPr>
            <p:ph type="dt" sz="half" idx="10"/>
          </p:nvPr>
        </p:nvSpPr>
        <p:spPr/>
        <p:txBody>
          <a:bodyPr/>
          <a:lstStyle/>
          <a:p>
            <a:fld id="{F7686111-DC9B-4427-B008-00D90256107B}" type="datetimeFigureOut">
              <a:rPr lang="pt-BR" smtClean="0"/>
              <a:t>03/04/2021</a:t>
            </a:fld>
            <a:endParaRPr lang="pt-BR"/>
          </a:p>
        </p:txBody>
      </p:sp>
      <p:sp>
        <p:nvSpPr>
          <p:cNvPr id="8" name="Espaço Reservado para Rodapé 7">
            <a:extLst>
              <a:ext uri="{FF2B5EF4-FFF2-40B4-BE49-F238E27FC236}">
                <a16:creationId xmlns:a16="http://schemas.microsoft.com/office/drawing/2014/main" id="{8E9DF7EE-7961-4E33-9164-2433EED50DB2}"/>
              </a:ext>
            </a:extLst>
          </p:cNvPr>
          <p:cNvSpPr>
            <a:spLocks noGrp="1"/>
          </p:cNvSpPr>
          <p:nvPr>
            <p:ph type="ftr" sz="quarter" idx="11"/>
          </p:nvPr>
        </p:nvSpPr>
        <p:spPr/>
        <p:txBody>
          <a:bodyPr/>
          <a:lstStyle/>
          <a:p>
            <a:endParaRPr lang="pt-BR"/>
          </a:p>
        </p:txBody>
      </p:sp>
      <p:sp>
        <p:nvSpPr>
          <p:cNvPr id="9" name="Espaço Reservado para Número de Slide 8">
            <a:extLst>
              <a:ext uri="{FF2B5EF4-FFF2-40B4-BE49-F238E27FC236}">
                <a16:creationId xmlns:a16="http://schemas.microsoft.com/office/drawing/2014/main" id="{ACF03062-1270-4284-BA3D-F051B4108025}"/>
              </a:ext>
            </a:extLst>
          </p:cNvPr>
          <p:cNvSpPr>
            <a:spLocks noGrp="1"/>
          </p:cNvSpPr>
          <p:nvPr>
            <p:ph type="sldNum" sz="quarter" idx="12"/>
          </p:nvPr>
        </p:nvSpPr>
        <p:spPr/>
        <p:txBody>
          <a:bodyPr/>
          <a:lstStyle/>
          <a:p>
            <a:fld id="{2836540B-9A29-449F-B316-4206A02A8039}" type="slidenum">
              <a:rPr lang="pt-BR" smtClean="0"/>
              <a:t>‹nº›</a:t>
            </a:fld>
            <a:endParaRPr lang="pt-BR"/>
          </a:p>
        </p:txBody>
      </p:sp>
    </p:spTree>
    <p:extLst>
      <p:ext uri="{BB962C8B-B14F-4D97-AF65-F5344CB8AC3E}">
        <p14:creationId xmlns:p14="http://schemas.microsoft.com/office/powerpoint/2010/main" val="177891926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mente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1237EC86-3494-43FA-89DF-9A28ABF217AE}"/>
              </a:ext>
            </a:extLst>
          </p:cNvPr>
          <p:cNvSpPr>
            <a:spLocks noGrp="1"/>
          </p:cNvSpPr>
          <p:nvPr>
            <p:ph type="title"/>
          </p:nvPr>
        </p:nvSpPr>
        <p:spPr/>
        <p:txBody>
          <a:bodyPr/>
          <a:lstStyle/>
          <a:p>
            <a:r>
              <a:rPr lang="pt-BR"/>
              <a:t>Clique para editar o título Mestre</a:t>
            </a:r>
          </a:p>
        </p:txBody>
      </p:sp>
      <p:sp>
        <p:nvSpPr>
          <p:cNvPr id="3" name="Espaço Reservado para Data 2">
            <a:extLst>
              <a:ext uri="{FF2B5EF4-FFF2-40B4-BE49-F238E27FC236}">
                <a16:creationId xmlns:a16="http://schemas.microsoft.com/office/drawing/2014/main" id="{6511AFD2-F733-4A8E-BCDB-2F458BFEC28A}"/>
              </a:ext>
            </a:extLst>
          </p:cNvPr>
          <p:cNvSpPr>
            <a:spLocks noGrp="1"/>
          </p:cNvSpPr>
          <p:nvPr>
            <p:ph type="dt" sz="half" idx="10"/>
          </p:nvPr>
        </p:nvSpPr>
        <p:spPr/>
        <p:txBody>
          <a:bodyPr/>
          <a:lstStyle/>
          <a:p>
            <a:fld id="{F7686111-DC9B-4427-B008-00D90256107B}" type="datetimeFigureOut">
              <a:rPr lang="pt-BR" smtClean="0"/>
              <a:t>03/04/2021</a:t>
            </a:fld>
            <a:endParaRPr lang="pt-BR"/>
          </a:p>
        </p:txBody>
      </p:sp>
      <p:sp>
        <p:nvSpPr>
          <p:cNvPr id="4" name="Espaço Reservado para Rodapé 3">
            <a:extLst>
              <a:ext uri="{FF2B5EF4-FFF2-40B4-BE49-F238E27FC236}">
                <a16:creationId xmlns:a16="http://schemas.microsoft.com/office/drawing/2014/main" id="{423325E8-0131-44C6-8312-F98964B81740}"/>
              </a:ext>
            </a:extLst>
          </p:cNvPr>
          <p:cNvSpPr>
            <a:spLocks noGrp="1"/>
          </p:cNvSpPr>
          <p:nvPr>
            <p:ph type="ftr" sz="quarter" idx="11"/>
          </p:nvPr>
        </p:nvSpPr>
        <p:spPr/>
        <p:txBody>
          <a:bodyPr/>
          <a:lstStyle/>
          <a:p>
            <a:endParaRPr lang="pt-BR"/>
          </a:p>
        </p:txBody>
      </p:sp>
      <p:sp>
        <p:nvSpPr>
          <p:cNvPr id="5" name="Espaço Reservado para Número de Slide 4">
            <a:extLst>
              <a:ext uri="{FF2B5EF4-FFF2-40B4-BE49-F238E27FC236}">
                <a16:creationId xmlns:a16="http://schemas.microsoft.com/office/drawing/2014/main" id="{E00B95EC-0BEA-4D5A-9256-914186CE01C8}"/>
              </a:ext>
            </a:extLst>
          </p:cNvPr>
          <p:cNvSpPr>
            <a:spLocks noGrp="1"/>
          </p:cNvSpPr>
          <p:nvPr>
            <p:ph type="sldNum" sz="quarter" idx="12"/>
          </p:nvPr>
        </p:nvSpPr>
        <p:spPr/>
        <p:txBody>
          <a:bodyPr/>
          <a:lstStyle/>
          <a:p>
            <a:fld id="{2836540B-9A29-449F-B316-4206A02A8039}" type="slidenum">
              <a:rPr lang="pt-BR" smtClean="0"/>
              <a:t>‹nº›</a:t>
            </a:fld>
            <a:endParaRPr lang="pt-BR"/>
          </a:p>
        </p:txBody>
      </p:sp>
    </p:spTree>
    <p:extLst>
      <p:ext uri="{BB962C8B-B14F-4D97-AF65-F5344CB8AC3E}">
        <p14:creationId xmlns:p14="http://schemas.microsoft.com/office/powerpoint/2010/main" val="294234602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m Branco">
    <p:spTree>
      <p:nvGrpSpPr>
        <p:cNvPr id="1" name=""/>
        <p:cNvGrpSpPr/>
        <p:nvPr/>
      </p:nvGrpSpPr>
      <p:grpSpPr>
        <a:xfrm>
          <a:off x="0" y="0"/>
          <a:ext cx="0" cy="0"/>
          <a:chOff x="0" y="0"/>
          <a:chExt cx="0" cy="0"/>
        </a:xfrm>
      </p:grpSpPr>
      <p:sp>
        <p:nvSpPr>
          <p:cNvPr id="2" name="Espaço Reservado para Data 1">
            <a:extLst>
              <a:ext uri="{FF2B5EF4-FFF2-40B4-BE49-F238E27FC236}">
                <a16:creationId xmlns:a16="http://schemas.microsoft.com/office/drawing/2014/main" id="{B4502216-7FCF-4E46-9DAA-375C23022A7E}"/>
              </a:ext>
            </a:extLst>
          </p:cNvPr>
          <p:cNvSpPr>
            <a:spLocks noGrp="1"/>
          </p:cNvSpPr>
          <p:nvPr>
            <p:ph type="dt" sz="half" idx="10"/>
          </p:nvPr>
        </p:nvSpPr>
        <p:spPr/>
        <p:txBody>
          <a:bodyPr/>
          <a:lstStyle/>
          <a:p>
            <a:fld id="{F7686111-DC9B-4427-B008-00D90256107B}" type="datetimeFigureOut">
              <a:rPr lang="pt-BR" smtClean="0"/>
              <a:t>03/04/2021</a:t>
            </a:fld>
            <a:endParaRPr lang="pt-BR"/>
          </a:p>
        </p:txBody>
      </p:sp>
      <p:sp>
        <p:nvSpPr>
          <p:cNvPr id="3" name="Espaço Reservado para Rodapé 2">
            <a:extLst>
              <a:ext uri="{FF2B5EF4-FFF2-40B4-BE49-F238E27FC236}">
                <a16:creationId xmlns:a16="http://schemas.microsoft.com/office/drawing/2014/main" id="{6F4E7C1C-0D7D-4DC3-9048-9AF27E0EF594}"/>
              </a:ext>
            </a:extLst>
          </p:cNvPr>
          <p:cNvSpPr>
            <a:spLocks noGrp="1"/>
          </p:cNvSpPr>
          <p:nvPr>
            <p:ph type="ftr" sz="quarter" idx="11"/>
          </p:nvPr>
        </p:nvSpPr>
        <p:spPr/>
        <p:txBody>
          <a:bodyPr/>
          <a:lstStyle/>
          <a:p>
            <a:endParaRPr lang="pt-BR"/>
          </a:p>
        </p:txBody>
      </p:sp>
      <p:sp>
        <p:nvSpPr>
          <p:cNvPr id="4" name="Espaço Reservado para Número de Slide 3">
            <a:extLst>
              <a:ext uri="{FF2B5EF4-FFF2-40B4-BE49-F238E27FC236}">
                <a16:creationId xmlns:a16="http://schemas.microsoft.com/office/drawing/2014/main" id="{9B3BD363-B0BA-450D-B94C-77AB70989539}"/>
              </a:ext>
            </a:extLst>
          </p:cNvPr>
          <p:cNvSpPr>
            <a:spLocks noGrp="1"/>
          </p:cNvSpPr>
          <p:nvPr>
            <p:ph type="sldNum" sz="quarter" idx="12"/>
          </p:nvPr>
        </p:nvSpPr>
        <p:spPr/>
        <p:txBody>
          <a:bodyPr/>
          <a:lstStyle/>
          <a:p>
            <a:fld id="{2836540B-9A29-449F-B316-4206A02A8039}" type="slidenum">
              <a:rPr lang="pt-BR" smtClean="0"/>
              <a:t>‹nº›</a:t>
            </a:fld>
            <a:endParaRPr lang="pt-BR"/>
          </a:p>
        </p:txBody>
      </p:sp>
    </p:spTree>
    <p:extLst>
      <p:ext uri="{BB962C8B-B14F-4D97-AF65-F5344CB8AC3E}">
        <p14:creationId xmlns:p14="http://schemas.microsoft.com/office/powerpoint/2010/main" val="114596379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údo com Legenda">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9B5772E2-A724-4991-A41C-8513394D9698}"/>
              </a:ext>
            </a:extLst>
          </p:cNvPr>
          <p:cNvSpPr>
            <a:spLocks noGrp="1"/>
          </p:cNvSpPr>
          <p:nvPr>
            <p:ph type="title"/>
          </p:nvPr>
        </p:nvSpPr>
        <p:spPr>
          <a:xfrm>
            <a:off x="839788" y="457200"/>
            <a:ext cx="3932237" cy="1600200"/>
          </a:xfrm>
        </p:spPr>
        <p:txBody>
          <a:bodyPr anchor="b"/>
          <a:lstStyle>
            <a:lvl1pPr>
              <a:defRPr sz="3200"/>
            </a:lvl1pPr>
          </a:lstStyle>
          <a:p>
            <a:r>
              <a:rPr lang="pt-BR"/>
              <a:t>Clique para editar o título Mestre</a:t>
            </a:r>
          </a:p>
        </p:txBody>
      </p:sp>
      <p:sp>
        <p:nvSpPr>
          <p:cNvPr id="3" name="Espaço Reservado para Conteúdo 2">
            <a:extLst>
              <a:ext uri="{FF2B5EF4-FFF2-40B4-BE49-F238E27FC236}">
                <a16:creationId xmlns:a16="http://schemas.microsoft.com/office/drawing/2014/main" id="{ED894F43-A8C2-4E42-A833-D862119E3315}"/>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p>
        </p:txBody>
      </p:sp>
      <p:sp>
        <p:nvSpPr>
          <p:cNvPr id="4" name="Espaço Reservado para Texto 3">
            <a:extLst>
              <a:ext uri="{FF2B5EF4-FFF2-40B4-BE49-F238E27FC236}">
                <a16:creationId xmlns:a16="http://schemas.microsoft.com/office/drawing/2014/main" id="{D9BB7F44-2E4A-42D1-B03B-4517D63BE4D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pt-BR"/>
              <a:t>Clique para editar os estilos de texto Mestres</a:t>
            </a:r>
          </a:p>
        </p:txBody>
      </p:sp>
      <p:sp>
        <p:nvSpPr>
          <p:cNvPr id="5" name="Espaço Reservado para Data 4">
            <a:extLst>
              <a:ext uri="{FF2B5EF4-FFF2-40B4-BE49-F238E27FC236}">
                <a16:creationId xmlns:a16="http://schemas.microsoft.com/office/drawing/2014/main" id="{4D0A23E6-226F-4AE0-B1E5-87AEC7C353F6}"/>
              </a:ext>
            </a:extLst>
          </p:cNvPr>
          <p:cNvSpPr>
            <a:spLocks noGrp="1"/>
          </p:cNvSpPr>
          <p:nvPr>
            <p:ph type="dt" sz="half" idx="10"/>
          </p:nvPr>
        </p:nvSpPr>
        <p:spPr/>
        <p:txBody>
          <a:bodyPr/>
          <a:lstStyle/>
          <a:p>
            <a:fld id="{F7686111-DC9B-4427-B008-00D90256107B}" type="datetimeFigureOut">
              <a:rPr lang="pt-BR" smtClean="0"/>
              <a:t>03/04/2021</a:t>
            </a:fld>
            <a:endParaRPr lang="pt-BR"/>
          </a:p>
        </p:txBody>
      </p:sp>
      <p:sp>
        <p:nvSpPr>
          <p:cNvPr id="6" name="Espaço Reservado para Rodapé 5">
            <a:extLst>
              <a:ext uri="{FF2B5EF4-FFF2-40B4-BE49-F238E27FC236}">
                <a16:creationId xmlns:a16="http://schemas.microsoft.com/office/drawing/2014/main" id="{D911439A-B497-409A-8F16-EAAA42BAEFD1}"/>
              </a:ext>
            </a:extLst>
          </p:cNvPr>
          <p:cNvSpPr>
            <a:spLocks noGrp="1"/>
          </p:cNvSpPr>
          <p:nvPr>
            <p:ph type="ftr" sz="quarter" idx="11"/>
          </p:nvPr>
        </p:nvSpPr>
        <p:spPr/>
        <p:txBody>
          <a:bodyPr/>
          <a:lstStyle/>
          <a:p>
            <a:endParaRPr lang="pt-BR"/>
          </a:p>
        </p:txBody>
      </p:sp>
      <p:sp>
        <p:nvSpPr>
          <p:cNvPr id="7" name="Espaço Reservado para Número de Slide 6">
            <a:extLst>
              <a:ext uri="{FF2B5EF4-FFF2-40B4-BE49-F238E27FC236}">
                <a16:creationId xmlns:a16="http://schemas.microsoft.com/office/drawing/2014/main" id="{4EDEE544-8071-403D-836F-FBFB67D0B331}"/>
              </a:ext>
            </a:extLst>
          </p:cNvPr>
          <p:cNvSpPr>
            <a:spLocks noGrp="1"/>
          </p:cNvSpPr>
          <p:nvPr>
            <p:ph type="sldNum" sz="quarter" idx="12"/>
          </p:nvPr>
        </p:nvSpPr>
        <p:spPr/>
        <p:txBody>
          <a:bodyPr/>
          <a:lstStyle/>
          <a:p>
            <a:fld id="{2836540B-9A29-449F-B316-4206A02A8039}" type="slidenum">
              <a:rPr lang="pt-BR" smtClean="0"/>
              <a:t>‹nº›</a:t>
            </a:fld>
            <a:endParaRPr lang="pt-BR"/>
          </a:p>
        </p:txBody>
      </p:sp>
    </p:spTree>
    <p:extLst>
      <p:ext uri="{BB962C8B-B14F-4D97-AF65-F5344CB8AC3E}">
        <p14:creationId xmlns:p14="http://schemas.microsoft.com/office/powerpoint/2010/main" val="132786712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m com Legenda">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77747140-E631-4608-ACCC-BA1993A062EA}"/>
              </a:ext>
            </a:extLst>
          </p:cNvPr>
          <p:cNvSpPr>
            <a:spLocks noGrp="1"/>
          </p:cNvSpPr>
          <p:nvPr>
            <p:ph type="title"/>
          </p:nvPr>
        </p:nvSpPr>
        <p:spPr>
          <a:xfrm>
            <a:off x="839788" y="457200"/>
            <a:ext cx="3932237" cy="1600200"/>
          </a:xfrm>
        </p:spPr>
        <p:txBody>
          <a:bodyPr anchor="b"/>
          <a:lstStyle>
            <a:lvl1pPr>
              <a:defRPr sz="3200"/>
            </a:lvl1pPr>
          </a:lstStyle>
          <a:p>
            <a:r>
              <a:rPr lang="pt-BR"/>
              <a:t>Clique para editar o título Mestre</a:t>
            </a:r>
          </a:p>
        </p:txBody>
      </p:sp>
      <p:sp>
        <p:nvSpPr>
          <p:cNvPr id="3" name="Espaço Reservado para Imagem 2">
            <a:extLst>
              <a:ext uri="{FF2B5EF4-FFF2-40B4-BE49-F238E27FC236}">
                <a16:creationId xmlns:a16="http://schemas.microsoft.com/office/drawing/2014/main" id="{7F1BD1C8-BDB2-4611-AFB3-F0333C51734B}"/>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pt-BR"/>
          </a:p>
        </p:txBody>
      </p:sp>
      <p:sp>
        <p:nvSpPr>
          <p:cNvPr id="4" name="Espaço Reservado para Texto 3">
            <a:extLst>
              <a:ext uri="{FF2B5EF4-FFF2-40B4-BE49-F238E27FC236}">
                <a16:creationId xmlns:a16="http://schemas.microsoft.com/office/drawing/2014/main" id="{3E26D0F4-3164-43C6-AB25-BD250D41322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pt-BR"/>
              <a:t>Clique para editar os estilos de texto Mestres</a:t>
            </a:r>
          </a:p>
        </p:txBody>
      </p:sp>
      <p:sp>
        <p:nvSpPr>
          <p:cNvPr id="5" name="Espaço Reservado para Data 4">
            <a:extLst>
              <a:ext uri="{FF2B5EF4-FFF2-40B4-BE49-F238E27FC236}">
                <a16:creationId xmlns:a16="http://schemas.microsoft.com/office/drawing/2014/main" id="{6E5393E5-B18E-45FC-A33F-52E75960E702}"/>
              </a:ext>
            </a:extLst>
          </p:cNvPr>
          <p:cNvSpPr>
            <a:spLocks noGrp="1"/>
          </p:cNvSpPr>
          <p:nvPr>
            <p:ph type="dt" sz="half" idx="10"/>
          </p:nvPr>
        </p:nvSpPr>
        <p:spPr/>
        <p:txBody>
          <a:bodyPr/>
          <a:lstStyle/>
          <a:p>
            <a:fld id="{F7686111-DC9B-4427-B008-00D90256107B}" type="datetimeFigureOut">
              <a:rPr lang="pt-BR" smtClean="0"/>
              <a:t>03/04/2021</a:t>
            </a:fld>
            <a:endParaRPr lang="pt-BR"/>
          </a:p>
        </p:txBody>
      </p:sp>
      <p:sp>
        <p:nvSpPr>
          <p:cNvPr id="6" name="Espaço Reservado para Rodapé 5">
            <a:extLst>
              <a:ext uri="{FF2B5EF4-FFF2-40B4-BE49-F238E27FC236}">
                <a16:creationId xmlns:a16="http://schemas.microsoft.com/office/drawing/2014/main" id="{63C7C1B3-9F95-4404-833B-CE92F34E09C4}"/>
              </a:ext>
            </a:extLst>
          </p:cNvPr>
          <p:cNvSpPr>
            <a:spLocks noGrp="1"/>
          </p:cNvSpPr>
          <p:nvPr>
            <p:ph type="ftr" sz="quarter" idx="11"/>
          </p:nvPr>
        </p:nvSpPr>
        <p:spPr/>
        <p:txBody>
          <a:bodyPr/>
          <a:lstStyle/>
          <a:p>
            <a:endParaRPr lang="pt-BR"/>
          </a:p>
        </p:txBody>
      </p:sp>
      <p:sp>
        <p:nvSpPr>
          <p:cNvPr id="7" name="Espaço Reservado para Número de Slide 6">
            <a:extLst>
              <a:ext uri="{FF2B5EF4-FFF2-40B4-BE49-F238E27FC236}">
                <a16:creationId xmlns:a16="http://schemas.microsoft.com/office/drawing/2014/main" id="{39F69356-0B13-43A1-BEDF-DCB5E88894A9}"/>
              </a:ext>
            </a:extLst>
          </p:cNvPr>
          <p:cNvSpPr>
            <a:spLocks noGrp="1"/>
          </p:cNvSpPr>
          <p:nvPr>
            <p:ph type="sldNum" sz="quarter" idx="12"/>
          </p:nvPr>
        </p:nvSpPr>
        <p:spPr/>
        <p:txBody>
          <a:bodyPr/>
          <a:lstStyle/>
          <a:p>
            <a:fld id="{2836540B-9A29-449F-B316-4206A02A8039}" type="slidenum">
              <a:rPr lang="pt-BR" smtClean="0"/>
              <a:t>‹nº›</a:t>
            </a:fld>
            <a:endParaRPr lang="pt-BR"/>
          </a:p>
        </p:txBody>
      </p:sp>
    </p:spTree>
    <p:extLst>
      <p:ext uri="{BB962C8B-B14F-4D97-AF65-F5344CB8AC3E}">
        <p14:creationId xmlns:p14="http://schemas.microsoft.com/office/powerpoint/2010/main" val="200143177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ço Reservado para Título 1">
            <a:extLst>
              <a:ext uri="{FF2B5EF4-FFF2-40B4-BE49-F238E27FC236}">
                <a16:creationId xmlns:a16="http://schemas.microsoft.com/office/drawing/2014/main" id="{CC47FD42-533B-42C7-928F-7B8C2D64A54A}"/>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pt-BR"/>
              <a:t>Clique para editar o título Mestre</a:t>
            </a:r>
          </a:p>
        </p:txBody>
      </p:sp>
      <p:sp>
        <p:nvSpPr>
          <p:cNvPr id="3" name="Espaço Reservado para Texto 2">
            <a:extLst>
              <a:ext uri="{FF2B5EF4-FFF2-40B4-BE49-F238E27FC236}">
                <a16:creationId xmlns:a16="http://schemas.microsoft.com/office/drawing/2014/main" id="{478C1E8A-C089-4B4D-AF10-F5875E7B3C80}"/>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p>
        </p:txBody>
      </p:sp>
      <p:sp>
        <p:nvSpPr>
          <p:cNvPr id="4" name="Espaço Reservado para Data 3">
            <a:extLst>
              <a:ext uri="{FF2B5EF4-FFF2-40B4-BE49-F238E27FC236}">
                <a16:creationId xmlns:a16="http://schemas.microsoft.com/office/drawing/2014/main" id="{3C3FDFB4-0985-485B-A21E-EFEE19038842}"/>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7686111-DC9B-4427-B008-00D90256107B}" type="datetimeFigureOut">
              <a:rPr lang="pt-BR" smtClean="0"/>
              <a:t>03/04/2021</a:t>
            </a:fld>
            <a:endParaRPr lang="pt-BR"/>
          </a:p>
        </p:txBody>
      </p:sp>
      <p:sp>
        <p:nvSpPr>
          <p:cNvPr id="5" name="Espaço Reservado para Rodapé 4">
            <a:extLst>
              <a:ext uri="{FF2B5EF4-FFF2-40B4-BE49-F238E27FC236}">
                <a16:creationId xmlns:a16="http://schemas.microsoft.com/office/drawing/2014/main" id="{5B0C95BA-36BD-4990-B1AC-00313676827E}"/>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pt-BR"/>
          </a:p>
        </p:txBody>
      </p:sp>
      <p:sp>
        <p:nvSpPr>
          <p:cNvPr id="6" name="Espaço Reservado para Número de Slide 5">
            <a:extLst>
              <a:ext uri="{FF2B5EF4-FFF2-40B4-BE49-F238E27FC236}">
                <a16:creationId xmlns:a16="http://schemas.microsoft.com/office/drawing/2014/main" id="{D58F9B8C-BE84-4DB5-97F8-B46646D097B1}"/>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836540B-9A29-449F-B316-4206A02A8039}" type="slidenum">
              <a:rPr lang="pt-BR" smtClean="0"/>
              <a:t>‹nº›</a:t>
            </a:fld>
            <a:endParaRPr lang="pt-BR"/>
          </a:p>
        </p:txBody>
      </p:sp>
    </p:spTree>
    <p:extLst>
      <p:ext uri="{BB962C8B-B14F-4D97-AF65-F5344CB8AC3E}">
        <p14:creationId xmlns:p14="http://schemas.microsoft.com/office/powerpoint/2010/main" val="258510983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pt-B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image" Target="../media/image2.png"/><Relationship Id="rId1" Type="http://schemas.openxmlformats.org/officeDocument/2006/relationships/slideLayout" Target="../slideLayouts/slideLayout2.xml"/><Relationship Id="rId4" Type="http://schemas.openxmlformats.org/officeDocument/2006/relationships/image" Target="../media/image7.jpg"/></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 name="Picture 3">
            <a:extLst>
              <a:ext uri="{FF2B5EF4-FFF2-40B4-BE49-F238E27FC236}">
                <a16:creationId xmlns:a16="http://schemas.microsoft.com/office/drawing/2014/main" id="{ACFD3D99-4C46-4C18-BBFB-F54CF1E9E3E1}"/>
              </a:ext>
            </a:extLst>
          </p:cNvPr>
          <p:cNvPicPr>
            <a:picLocks noChangeAspect="1"/>
          </p:cNvPicPr>
          <p:nvPr/>
        </p:nvPicPr>
        <p:blipFill rotWithShape="1">
          <a:blip r:embed="rId2">
            <a:alphaModFix amt="70000"/>
            <a:extLst>
              <a:ext uri="{BEBA8EAE-BF5A-486C-A8C5-ECC9F3942E4B}">
                <a14:imgProps xmlns:a14="http://schemas.microsoft.com/office/drawing/2010/main">
                  <a14:imgLayer r:embed="rId3">
                    <a14:imgEffect>
                      <a14:brightnessContrast bright="-40000" contrast="-40000"/>
                    </a14:imgEffect>
                  </a14:imgLayer>
                </a14:imgProps>
              </a:ext>
            </a:extLst>
          </a:blip>
          <a:srcRect t="974" r="-1" b="13794"/>
          <a:stretch/>
        </p:blipFill>
        <p:spPr>
          <a:xfrm>
            <a:off x="14905" y="55348"/>
            <a:ext cx="12188932" cy="6856614"/>
          </a:xfrm>
          <a:prstGeom prst="rect">
            <a:avLst/>
          </a:prstGeom>
          <a:effectLst>
            <a:outerShdw blurRad="50800" dist="50800" dir="5400000" algn="ctr" rotWithShape="0">
              <a:srgbClr val="000000"/>
            </a:outerShdw>
          </a:effectLst>
        </p:spPr>
      </p:pic>
      <p:sp>
        <p:nvSpPr>
          <p:cNvPr id="2" name="Title 1">
            <a:extLst>
              <a:ext uri="{FF2B5EF4-FFF2-40B4-BE49-F238E27FC236}">
                <a16:creationId xmlns:a16="http://schemas.microsoft.com/office/drawing/2014/main" id="{6B743910-5BC3-4E10-9543-07F09E99EF4D}"/>
              </a:ext>
            </a:extLst>
          </p:cNvPr>
          <p:cNvSpPr>
            <a:spLocks noGrp="1"/>
          </p:cNvSpPr>
          <p:nvPr>
            <p:ph type="ctrTitle"/>
          </p:nvPr>
        </p:nvSpPr>
        <p:spPr>
          <a:xfrm>
            <a:off x="883154" y="867658"/>
            <a:ext cx="10190071" cy="1920562"/>
          </a:xfrm>
        </p:spPr>
        <p:txBody>
          <a:bodyPr anchor="b">
            <a:normAutofit/>
          </a:bodyPr>
          <a:lstStyle/>
          <a:p>
            <a:r>
              <a:rPr lang="pt-PT" sz="6600" dirty="0">
                <a:solidFill>
                  <a:srgbClr val="FFFFFF"/>
                </a:solidFill>
              </a:rPr>
              <a:t>Artificial Intelligence</a:t>
            </a:r>
            <a:br>
              <a:rPr lang="pt-PT" sz="5200" dirty="0">
                <a:solidFill>
                  <a:srgbClr val="FFFFFF"/>
                </a:solidFill>
              </a:rPr>
            </a:br>
            <a:r>
              <a:rPr lang="en-GB" sz="5200" dirty="0">
                <a:solidFill>
                  <a:srgbClr val="FFFFFF"/>
                </a:solidFill>
              </a:rPr>
              <a:t>Assignment</a:t>
            </a:r>
            <a:r>
              <a:rPr lang="pt-PT" sz="5200" dirty="0">
                <a:solidFill>
                  <a:srgbClr val="FFFFFF"/>
                </a:solidFill>
              </a:rPr>
              <a:t> 1 – Final Delivery</a:t>
            </a:r>
            <a:endParaRPr lang="en-GB" sz="5200" dirty="0">
              <a:solidFill>
                <a:srgbClr val="FFFFFF"/>
              </a:solidFill>
            </a:endParaRPr>
          </a:p>
        </p:txBody>
      </p:sp>
      <p:sp>
        <p:nvSpPr>
          <p:cNvPr id="3" name="Subtitle 2">
            <a:extLst>
              <a:ext uri="{FF2B5EF4-FFF2-40B4-BE49-F238E27FC236}">
                <a16:creationId xmlns:a16="http://schemas.microsoft.com/office/drawing/2014/main" id="{AABE588B-E6F8-4B2E-9BE3-AD5529BF9653}"/>
              </a:ext>
            </a:extLst>
          </p:cNvPr>
          <p:cNvSpPr>
            <a:spLocks noGrp="1"/>
          </p:cNvSpPr>
          <p:nvPr>
            <p:ph type="subTitle" idx="1"/>
          </p:nvPr>
        </p:nvSpPr>
        <p:spPr>
          <a:xfrm>
            <a:off x="1291898" y="3483655"/>
            <a:ext cx="9781327" cy="2056617"/>
          </a:xfrm>
        </p:spPr>
        <p:txBody>
          <a:bodyPr anchor="t">
            <a:normAutofit/>
          </a:bodyPr>
          <a:lstStyle/>
          <a:p>
            <a:r>
              <a:rPr lang="en-GB" sz="2200" dirty="0">
                <a:solidFill>
                  <a:srgbClr val="FFFFFF"/>
                </a:solidFill>
              </a:rPr>
              <a:t>Group 07</a:t>
            </a:r>
          </a:p>
          <a:p>
            <a:r>
              <a:rPr lang="en-GB" sz="2200" dirty="0">
                <a:solidFill>
                  <a:srgbClr val="FFFFFF"/>
                </a:solidFill>
              </a:rPr>
              <a:t>Carolina </a:t>
            </a:r>
            <a:r>
              <a:rPr lang="en-GB" sz="2200" dirty="0" err="1">
                <a:solidFill>
                  <a:srgbClr val="FFFFFF"/>
                </a:solidFill>
              </a:rPr>
              <a:t>Rosemback</a:t>
            </a:r>
            <a:r>
              <a:rPr lang="en-GB" sz="2200" dirty="0">
                <a:solidFill>
                  <a:srgbClr val="FFFFFF"/>
                </a:solidFill>
              </a:rPr>
              <a:t> </a:t>
            </a:r>
            <a:r>
              <a:rPr lang="en-GB" sz="2200" dirty="0" err="1">
                <a:solidFill>
                  <a:srgbClr val="FFFFFF"/>
                </a:solidFill>
              </a:rPr>
              <a:t>Guilhermino</a:t>
            </a:r>
            <a:r>
              <a:rPr lang="en-GB" sz="2200" dirty="0">
                <a:solidFill>
                  <a:srgbClr val="FFFFFF"/>
                </a:solidFill>
              </a:rPr>
              <a:t>, up201800171</a:t>
            </a:r>
          </a:p>
          <a:p>
            <a:r>
              <a:rPr lang="en-GB" sz="2200" dirty="0">
                <a:solidFill>
                  <a:srgbClr val="FFFFFF"/>
                </a:solidFill>
              </a:rPr>
              <a:t>José Eduardo Henriques, up201806372</a:t>
            </a:r>
          </a:p>
          <a:p>
            <a:r>
              <a:rPr lang="en-GB" sz="2200" dirty="0">
                <a:solidFill>
                  <a:srgbClr val="FFFFFF"/>
                </a:solidFill>
              </a:rPr>
              <a:t>Miguel </a:t>
            </a:r>
            <a:r>
              <a:rPr lang="en-GB" sz="2200" dirty="0" err="1">
                <a:solidFill>
                  <a:srgbClr val="FFFFFF"/>
                </a:solidFill>
              </a:rPr>
              <a:t>Carreira</a:t>
            </a:r>
            <a:r>
              <a:rPr lang="en-GB" sz="2200" dirty="0">
                <a:solidFill>
                  <a:srgbClr val="FFFFFF"/>
                </a:solidFill>
              </a:rPr>
              <a:t> Neves, up201608657</a:t>
            </a:r>
          </a:p>
        </p:txBody>
      </p:sp>
    </p:spTree>
    <p:extLst>
      <p:ext uri="{BB962C8B-B14F-4D97-AF65-F5344CB8AC3E}">
        <p14:creationId xmlns:p14="http://schemas.microsoft.com/office/powerpoint/2010/main" val="2152771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par>
                                <p:cTn id="8" presetID="10" presetClass="entr" presetSubtype="0" fill="hold" nodeType="withEffect">
                                  <p:stCondLst>
                                    <p:cond delay="0"/>
                                  </p:stCondLst>
                                  <p:iterate>
                                    <p:tmPct val="10000"/>
                                  </p:iterate>
                                  <p:childTnLst>
                                    <p:set>
                                      <p:cBhvr>
                                        <p:cTn id="9" dur="1" fill="hold">
                                          <p:stCondLst>
                                            <p:cond delay="0"/>
                                          </p:stCondLst>
                                        </p:cTn>
                                        <p:tgtEl>
                                          <p:spTgt spid="15"/>
                                        </p:tgtEl>
                                        <p:attrNameLst>
                                          <p:attrName>style.visibility</p:attrName>
                                        </p:attrNameLst>
                                      </p:cBhvr>
                                      <p:to>
                                        <p:strVal val="visible"/>
                                      </p:to>
                                    </p:set>
                                    <p:animEffect transition="in" filter="fade">
                                      <p:cBhvr>
                                        <p:cTn id="10" dur="7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7" name="Rectangle 36">
            <a:extLst>
              <a:ext uri="{FF2B5EF4-FFF2-40B4-BE49-F238E27FC236}">
                <a16:creationId xmlns:a16="http://schemas.microsoft.com/office/drawing/2014/main" id="{9AF5C66A-E8F2-4E13-98A3-FE96597C5A4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55601" y="0"/>
            <a:ext cx="11480494" cy="2753936"/>
          </a:xfrm>
          <a:prstGeom prst="rect">
            <a:avLst/>
          </a:prstGeom>
          <a:gradFill>
            <a:gsLst>
              <a:gs pos="0">
                <a:schemeClr val="accent1">
                  <a:lumMod val="90000"/>
                </a:schemeClr>
              </a:gs>
              <a:gs pos="25000">
                <a:schemeClr val="accent1">
                  <a:lumMod val="90000"/>
                </a:schemeClr>
              </a:gs>
              <a:gs pos="94000">
                <a:schemeClr val="bg2">
                  <a:lumMod val="25000"/>
                </a:schemeClr>
              </a:gs>
              <a:gs pos="100000">
                <a:schemeClr val="bg2">
                  <a:lumMod val="25000"/>
                </a:schemeClr>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39" name="Picture 38">
            <a:extLst>
              <a:ext uri="{FF2B5EF4-FFF2-40B4-BE49-F238E27FC236}">
                <a16:creationId xmlns:a16="http://schemas.microsoft.com/office/drawing/2014/main" id="{AC860275-E106-493A-8BF0-E0A91130EF6A}"/>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a:extLst>
              <a:ext uri="{FF2B5EF4-FFF2-40B4-BE49-F238E27FC236}">
                <a16:creationId xmlns:a16="http://schemas.microsoft.com/office/drawing/2014/main" id="{999B2FBF-332A-42F7-8598-F50E629C8293}"/>
              </a:ext>
            </a:extLst>
          </p:cNvPr>
          <p:cNvSpPr>
            <a:spLocks noGrp="1"/>
          </p:cNvSpPr>
          <p:nvPr>
            <p:ph type="title"/>
          </p:nvPr>
        </p:nvSpPr>
        <p:spPr>
          <a:xfrm>
            <a:off x="1179576" y="822960"/>
            <a:ext cx="9829800" cy="1325880"/>
          </a:xfrm>
        </p:spPr>
        <p:txBody>
          <a:bodyPr>
            <a:normAutofit/>
          </a:bodyPr>
          <a:lstStyle/>
          <a:p>
            <a:pPr algn="ctr"/>
            <a:r>
              <a:rPr lang="en-GB" sz="4000" b="1" dirty="0">
                <a:solidFill>
                  <a:srgbClr val="FFFFFF"/>
                </a:solidFill>
              </a:rPr>
              <a:t>Implemented Work</a:t>
            </a:r>
            <a:endParaRPr lang="en-GB" sz="4000" b="1">
              <a:solidFill>
                <a:srgbClr val="FFFFFF"/>
              </a:solidFill>
            </a:endParaRPr>
          </a:p>
        </p:txBody>
      </p:sp>
      <p:sp>
        <p:nvSpPr>
          <p:cNvPr id="3" name="Content Placeholder 2">
            <a:extLst>
              <a:ext uri="{FF2B5EF4-FFF2-40B4-BE49-F238E27FC236}">
                <a16:creationId xmlns:a16="http://schemas.microsoft.com/office/drawing/2014/main" id="{BEA4BDB1-EA60-4968-B3B5-6246A6F9A8B1}"/>
              </a:ext>
            </a:extLst>
          </p:cNvPr>
          <p:cNvSpPr>
            <a:spLocks noGrp="1"/>
          </p:cNvSpPr>
          <p:nvPr>
            <p:ph idx="1"/>
          </p:nvPr>
        </p:nvSpPr>
        <p:spPr>
          <a:xfrm>
            <a:off x="804672" y="2827419"/>
            <a:ext cx="5126896" cy="3227626"/>
          </a:xfrm>
        </p:spPr>
        <p:txBody>
          <a:bodyPr anchor="ctr">
            <a:normAutofit/>
          </a:bodyPr>
          <a:lstStyle/>
          <a:p>
            <a:pPr marL="0" indent="0">
              <a:buNone/>
            </a:pPr>
            <a:r>
              <a:rPr lang="en-GB" sz="1900" dirty="0">
                <a:solidFill>
                  <a:srgbClr val="000000"/>
                </a:solidFill>
              </a:rPr>
              <a:t>The language of choice is Python.</a:t>
            </a:r>
          </a:p>
          <a:p>
            <a:pPr marL="0" indent="0">
              <a:buNone/>
            </a:pPr>
            <a:r>
              <a:rPr lang="en-GB" sz="1900" dirty="0">
                <a:solidFill>
                  <a:srgbClr val="000000"/>
                </a:solidFill>
              </a:rPr>
              <a:t>The code is in a single file, separated in two classes: Board and </a:t>
            </a:r>
            <a:r>
              <a:rPr lang="en-GB" sz="1900" dirty="0" err="1">
                <a:solidFill>
                  <a:srgbClr val="000000"/>
                </a:solidFill>
              </a:rPr>
              <a:t>GameLogic</a:t>
            </a:r>
            <a:r>
              <a:rPr lang="en-GB" sz="1900" dirty="0">
                <a:solidFill>
                  <a:srgbClr val="000000"/>
                </a:solidFill>
              </a:rPr>
              <a:t>.</a:t>
            </a:r>
          </a:p>
          <a:p>
            <a:pPr marL="0" indent="0">
              <a:buNone/>
            </a:pPr>
            <a:r>
              <a:rPr lang="en-GB" sz="1900" dirty="0">
                <a:solidFill>
                  <a:srgbClr val="000000"/>
                </a:solidFill>
              </a:rPr>
              <a:t>We also implemented a test file.</a:t>
            </a:r>
          </a:p>
          <a:p>
            <a:pPr marL="0" indent="0">
              <a:buNone/>
            </a:pPr>
            <a:r>
              <a:rPr lang="en-GB" sz="1900" dirty="0" err="1">
                <a:solidFill>
                  <a:srgbClr val="000000"/>
                </a:solidFill>
              </a:rPr>
              <a:t>PvP</a:t>
            </a:r>
            <a:r>
              <a:rPr lang="en-GB" sz="1900" dirty="0">
                <a:solidFill>
                  <a:srgbClr val="000000"/>
                </a:solidFill>
              </a:rPr>
              <a:t> mode is fully functional with a clean UI. </a:t>
            </a:r>
          </a:p>
          <a:p>
            <a:pPr marL="0" indent="0">
              <a:buNone/>
            </a:pPr>
            <a:r>
              <a:rPr lang="en-GB" sz="1900" dirty="0" err="1">
                <a:solidFill>
                  <a:srgbClr val="000000"/>
                </a:solidFill>
              </a:rPr>
              <a:t>PvC</a:t>
            </a:r>
            <a:r>
              <a:rPr lang="en-GB" sz="1900" dirty="0">
                <a:solidFill>
                  <a:srgbClr val="000000"/>
                </a:solidFill>
              </a:rPr>
              <a:t> is fully functional, you can also choose the difficulty of the computer.</a:t>
            </a:r>
          </a:p>
          <a:p>
            <a:pPr marL="0" indent="0">
              <a:buNone/>
            </a:pPr>
            <a:r>
              <a:rPr lang="en-GB" sz="1900" dirty="0" err="1">
                <a:solidFill>
                  <a:srgbClr val="000000"/>
                </a:solidFill>
              </a:rPr>
              <a:t>CvC</a:t>
            </a:r>
            <a:r>
              <a:rPr lang="en-GB" sz="1900" dirty="0">
                <a:solidFill>
                  <a:srgbClr val="000000"/>
                </a:solidFill>
              </a:rPr>
              <a:t> is also fully functional, being able to choose between 3 modes: easy, medium and hard.</a:t>
            </a:r>
          </a:p>
        </p:txBody>
      </p:sp>
      <p:pic>
        <p:nvPicPr>
          <p:cNvPr id="5" name="Imagem 4" descr="Interface gráfica do usuário, Aplicativo&#10;&#10;Descrição gerada automaticamente">
            <a:extLst>
              <a:ext uri="{FF2B5EF4-FFF2-40B4-BE49-F238E27FC236}">
                <a16:creationId xmlns:a16="http://schemas.microsoft.com/office/drawing/2014/main" id="{0BBD3518-847D-444D-9A2A-698229D3DD2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584437" y="2623170"/>
            <a:ext cx="4954693" cy="2440186"/>
          </a:xfrm>
          <a:prstGeom prst="rect">
            <a:avLst/>
          </a:prstGeom>
        </p:spPr>
      </p:pic>
      <p:pic>
        <p:nvPicPr>
          <p:cNvPr id="7" name="Imagem 6" descr="Interface gráfica do usuário&#10;&#10;Descrição gerada automaticamente">
            <a:extLst>
              <a:ext uri="{FF2B5EF4-FFF2-40B4-BE49-F238E27FC236}">
                <a16:creationId xmlns:a16="http://schemas.microsoft.com/office/drawing/2014/main" id="{ABE1A7D5-7881-488F-B9FE-C7CD8B73507B}"/>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584437" y="5131121"/>
            <a:ext cx="4954693" cy="763750"/>
          </a:xfrm>
          <a:prstGeom prst="rect">
            <a:avLst/>
          </a:prstGeom>
        </p:spPr>
      </p:pic>
      <p:sp>
        <p:nvSpPr>
          <p:cNvPr id="8" name="CaixaDeTexto 7">
            <a:extLst>
              <a:ext uri="{FF2B5EF4-FFF2-40B4-BE49-F238E27FC236}">
                <a16:creationId xmlns:a16="http://schemas.microsoft.com/office/drawing/2014/main" id="{C1A5AF3A-A563-4154-853D-0A8645FA1634}"/>
              </a:ext>
            </a:extLst>
          </p:cNvPr>
          <p:cNvSpPr txBox="1"/>
          <p:nvPr/>
        </p:nvSpPr>
        <p:spPr>
          <a:xfrm>
            <a:off x="8155459" y="6007103"/>
            <a:ext cx="2249527" cy="369332"/>
          </a:xfrm>
          <a:prstGeom prst="rect">
            <a:avLst/>
          </a:prstGeom>
          <a:noFill/>
        </p:spPr>
        <p:txBody>
          <a:bodyPr wrap="none" rtlCol="0">
            <a:spAutoFit/>
          </a:bodyPr>
          <a:lstStyle/>
          <a:p>
            <a:r>
              <a:rPr lang="pt-BR" sz="1200" dirty="0"/>
              <a:t>Figure 3 – </a:t>
            </a:r>
            <a:r>
              <a:rPr lang="pt-BR" sz="1200" dirty="0" err="1"/>
              <a:t>Main</a:t>
            </a:r>
            <a:r>
              <a:rPr lang="pt-BR" sz="1200" dirty="0"/>
              <a:t> Menu</a:t>
            </a:r>
          </a:p>
        </p:txBody>
      </p:sp>
    </p:spTree>
    <p:extLst>
      <p:ext uri="{BB962C8B-B14F-4D97-AF65-F5344CB8AC3E}">
        <p14:creationId xmlns:p14="http://schemas.microsoft.com/office/powerpoint/2010/main" val="170782452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0" name="Rectangle 29">
            <a:extLst>
              <a:ext uri="{FF2B5EF4-FFF2-40B4-BE49-F238E27FC236}">
                <a16:creationId xmlns:a16="http://schemas.microsoft.com/office/drawing/2014/main" id="{9AF5C66A-E8F2-4E13-98A3-FE96597C5A4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55601" y="0"/>
            <a:ext cx="11480494" cy="2753936"/>
          </a:xfrm>
          <a:prstGeom prst="rect">
            <a:avLst/>
          </a:prstGeom>
          <a:gradFill>
            <a:gsLst>
              <a:gs pos="0">
                <a:schemeClr val="accent1">
                  <a:lumMod val="90000"/>
                </a:schemeClr>
              </a:gs>
              <a:gs pos="25000">
                <a:schemeClr val="accent1">
                  <a:lumMod val="90000"/>
                </a:schemeClr>
              </a:gs>
              <a:gs pos="94000">
                <a:schemeClr val="bg2">
                  <a:lumMod val="25000"/>
                </a:schemeClr>
              </a:gs>
              <a:gs pos="100000">
                <a:schemeClr val="bg2">
                  <a:lumMod val="25000"/>
                </a:schemeClr>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32" name="Picture 31">
            <a:extLst>
              <a:ext uri="{FF2B5EF4-FFF2-40B4-BE49-F238E27FC236}">
                <a16:creationId xmlns:a16="http://schemas.microsoft.com/office/drawing/2014/main" id="{AC860275-E106-493A-8BF0-E0A91130EF6A}"/>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a:extLst>
              <a:ext uri="{FF2B5EF4-FFF2-40B4-BE49-F238E27FC236}">
                <a16:creationId xmlns:a16="http://schemas.microsoft.com/office/drawing/2014/main" id="{999B2FBF-332A-42F7-8598-F50E629C8293}"/>
              </a:ext>
            </a:extLst>
          </p:cNvPr>
          <p:cNvSpPr>
            <a:spLocks noGrp="1"/>
          </p:cNvSpPr>
          <p:nvPr>
            <p:ph type="title"/>
          </p:nvPr>
        </p:nvSpPr>
        <p:spPr>
          <a:xfrm>
            <a:off x="1179576" y="822960"/>
            <a:ext cx="9829800" cy="1325880"/>
          </a:xfrm>
        </p:spPr>
        <p:txBody>
          <a:bodyPr>
            <a:normAutofit/>
          </a:bodyPr>
          <a:lstStyle/>
          <a:p>
            <a:pPr algn="ctr"/>
            <a:r>
              <a:rPr lang="en-GB" sz="4000" b="1" dirty="0">
                <a:solidFill>
                  <a:srgbClr val="FFFFFF"/>
                </a:solidFill>
              </a:rPr>
              <a:t>Project Specification</a:t>
            </a:r>
          </a:p>
        </p:txBody>
      </p:sp>
      <p:sp>
        <p:nvSpPr>
          <p:cNvPr id="3" name="Content Placeholder 2">
            <a:extLst>
              <a:ext uri="{FF2B5EF4-FFF2-40B4-BE49-F238E27FC236}">
                <a16:creationId xmlns:a16="http://schemas.microsoft.com/office/drawing/2014/main" id="{BEA4BDB1-EA60-4968-B3B5-6246A6F9A8B1}"/>
              </a:ext>
            </a:extLst>
          </p:cNvPr>
          <p:cNvSpPr>
            <a:spLocks noGrp="1"/>
          </p:cNvSpPr>
          <p:nvPr>
            <p:ph idx="1"/>
          </p:nvPr>
        </p:nvSpPr>
        <p:spPr>
          <a:xfrm>
            <a:off x="428018" y="2550960"/>
            <a:ext cx="6996287" cy="3978085"/>
          </a:xfrm>
        </p:spPr>
        <p:txBody>
          <a:bodyPr anchor="ctr">
            <a:noAutofit/>
          </a:bodyPr>
          <a:lstStyle/>
          <a:p>
            <a:pPr marL="0" indent="0">
              <a:buNone/>
            </a:pPr>
            <a:r>
              <a:rPr lang="en-GB" sz="1600" b="1" dirty="0">
                <a:solidFill>
                  <a:srgbClr val="000000"/>
                </a:solidFill>
              </a:rPr>
              <a:t>Two-Player Adversarial Board Game: </a:t>
            </a:r>
            <a:r>
              <a:rPr lang="en-GB" sz="1600" b="1" dirty="0" err="1">
                <a:solidFill>
                  <a:srgbClr val="000000"/>
                </a:solidFill>
              </a:rPr>
              <a:t>Shobu</a:t>
            </a:r>
            <a:endParaRPr lang="en-GB" sz="1400" b="1" dirty="0">
              <a:solidFill>
                <a:srgbClr val="000000"/>
              </a:solidFill>
            </a:endParaRPr>
          </a:p>
          <a:p>
            <a:pPr marL="0" indent="0">
              <a:buNone/>
            </a:pPr>
            <a:r>
              <a:rPr lang="en-GB" sz="1400" dirty="0">
                <a:solidFill>
                  <a:srgbClr val="000000"/>
                </a:solidFill>
              </a:rPr>
              <a:t>Turn based game, where each turn is comprised of two moves: first one Passive move and then one Aggressive move.</a:t>
            </a:r>
          </a:p>
          <a:p>
            <a:pPr marL="0" indent="0">
              <a:buNone/>
            </a:pPr>
            <a:r>
              <a:rPr lang="en-GB" sz="1400" dirty="0">
                <a:solidFill>
                  <a:srgbClr val="000000"/>
                </a:solidFill>
              </a:rPr>
              <a:t>The passive move must be played on one of the player’s two </a:t>
            </a:r>
            <a:r>
              <a:rPr lang="en-GB" sz="1400" dirty="0" err="1">
                <a:solidFill>
                  <a:srgbClr val="000000"/>
                </a:solidFill>
              </a:rPr>
              <a:t>homeboards</a:t>
            </a:r>
            <a:r>
              <a:rPr lang="en-GB" sz="1400" dirty="0">
                <a:solidFill>
                  <a:srgbClr val="000000"/>
                </a:solidFill>
              </a:rPr>
              <a:t>. The player chooses one of their colour pieces and moves it into any direction inside the board, up two spaces, without pushing or jumping over any piece.</a:t>
            </a:r>
          </a:p>
          <a:p>
            <a:pPr marL="0" indent="0">
              <a:buNone/>
            </a:pPr>
            <a:r>
              <a:rPr lang="en-GB" sz="1400" dirty="0">
                <a:solidFill>
                  <a:srgbClr val="000000"/>
                </a:solidFill>
              </a:rPr>
              <a:t>The aggressive move must be made in the same direction and number of spaces as the passive move, on one of the opposite colour boards as the one chosen in the passive move. Additionally, the aggressive move can push, at most, one piece, of the opponent colour. If a piece is pushed off the board, that piece is removed from the game.</a:t>
            </a:r>
          </a:p>
          <a:p>
            <a:pPr marL="0" indent="0">
              <a:buNone/>
            </a:pPr>
            <a:r>
              <a:rPr lang="en-GB" sz="1400" dirty="0">
                <a:solidFill>
                  <a:srgbClr val="000000"/>
                </a:solidFill>
              </a:rPr>
              <a:t>The game’s objective is to remove all opponent pieces from one board. First one to do so wins the game.</a:t>
            </a:r>
          </a:p>
          <a:p>
            <a:pPr marL="0" indent="0">
              <a:buNone/>
            </a:pPr>
            <a:r>
              <a:rPr lang="en-GB" sz="1400" dirty="0">
                <a:solidFill>
                  <a:srgbClr val="000000"/>
                </a:solidFill>
              </a:rPr>
              <a:t>In this project, the aim is to implement this game with </a:t>
            </a:r>
            <a:r>
              <a:rPr lang="en-GB" sz="1400" dirty="0" err="1">
                <a:solidFill>
                  <a:srgbClr val="000000"/>
                </a:solidFill>
              </a:rPr>
              <a:t>PvP</a:t>
            </a:r>
            <a:r>
              <a:rPr lang="en-GB" sz="1400" dirty="0">
                <a:solidFill>
                  <a:srgbClr val="000000"/>
                </a:solidFill>
              </a:rPr>
              <a:t>, </a:t>
            </a:r>
            <a:r>
              <a:rPr lang="en-GB" sz="1400" dirty="0" err="1">
                <a:solidFill>
                  <a:srgbClr val="000000"/>
                </a:solidFill>
              </a:rPr>
              <a:t>PvC</a:t>
            </a:r>
            <a:r>
              <a:rPr lang="en-GB" sz="1400" dirty="0">
                <a:solidFill>
                  <a:srgbClr val="000000"/>
                </a:solidFill>
              </a:rPr>
              <a:t> and </a:t>
            </a:r>
            <a:r>
              <a:rPr lang="en-GB" sz="1400" dirty="0" err="1">
                <a:solidFill>
                  <a:srgbClr val="000000"/>
                </a:solidFill>
              </a:rPr>
              <a:t>CvC</a:t>
            </a:r>
            <a:r>
              <a:rPr lang="en-GB" sz="1400" dirty="0">
                <a:solidFill>
                  <a:srgbClr val="000000"/>
                </a:solidFill>
              </a:rPr>
              <a:t> modes. The Computer should be provided with an AI, using Minimax search methods with different depth and </a:t>
            </a:r>
            <a:r>
              <a:rPr lang="el-GR" sz="1400" dirty="0">
                <a:solidFill>
                  <a:srgbClr val="000000"/>
                </a:solidFill>
                <a:sym typeface="Symbol" panose="05050102010706020507" pitchFamily="18" charset="2"/>
              </a:rPr>
              <a:t></a:t>
            </a:r>
            <a:r>
              <a:rPr lang="pt-PT" sz="1400" dirty="0">
                <a:solidFill>
                  <a:srgbClr val="000000"/>
                </a:solidFill>
                <a:sym typeface="Symbol" panose="05050102010706020507" pitchFamily="18" charset="2"/>
              </a:rPr>
              <a:t> cuts, </a:t>
            </a:r>
            <a:r>
              <a:rPr lang="en-GB" sz="1400" dirty="0">
                <a:solidFill>
                  <a:srgbClr val="000000"/>
                </a:solidFill>
                <a:sym typeface="Symbol" panose="05050102010706020507" pitchFamily="18" charset="2"/>
              </a:rPr>
              <a:t>ensuring different difficulty levels.</a:t>
            </a:r>
            <a:r>
              <a:rPr lang="pt-PT" sz="1400" dirty="0">
                <a:solidFill>
                  <a:srgbClr val="000000"/>
                </a:solidFill>
                <a:sym typeface="Symbol" panose="05050102010706020507" pitchFamily="18" charset="2"/>
              </a:rPr>
              <a:t> </a:t>
            </a:r>
            <a:endParaRPr lang="en-GB" sz="1400" dirty="0">
              <a:solidFill>
                <a:srgbClr val="000000"/>
              </a:solidFill>
            </a:endParaRPr>
          </a:p>
        </p:txBody>
      </p:sp>
      <p:pic>
        <p:nvPicPr>
          <p:cNvPr id="9" name="Picture 8">
            <a:extLst>
              <a:ext uri="{FF2B5EF4-FFF2-40B4-BE49-F238E27FC236}">
                <a16:creationId xmlns:a16="http://schemas.microsoft.com/office/drawing/2014/main" id="{187A516F-B2E4-4B55-84D8-8D25A41A6D6B}"/>
              </a:ext>
            </a:extLst>
          </p:cNvPr>
          <p:cNvPicPr>
            <a:picLocks noChangeAspect="1"/>
          </p:cNvPicPr>
          <p:nvPr/>
        </p:nvPicPr>
        <p:blipFill>
          <a:blip r:embed="rId3"/>
          <a:stretch>
            <a:fillRect/>
          </a:stretch>
        </p:blipFill>
        <p:spPr>
          <a:xfrm>
            <a:off x="7873072" y="2753936"/>
            <a:ext cx="3514256" cy="3217333"/>
          </a:xfrm>
          <a:prstGeom prst="rect">
            <a:avLst/>
          </a:prstGeom>
        </p:spPr>
      </p:pic>
      <p:sp>
        <p:nvSpPr>
          <p:cNvPr id="11" name="TextBox 10">
            <a:extLst>
              <a:ext uri="{FF2B5EF4-FFF2-40B4-BE49-F238E27FC236}">
                <a16:creationId xmlns:a16="http://schemas.microsoft.com/office/drawing/2014/main" id="{B8FF4834-0515-44B7-A5CB-2679A0FFE5FA}"/>
              </a:ext>
            </a:extLst>
          </p:cNvPr>
          <p:cNvSpPr txBox="1"/>
          <p:nvPr/>
        </p:nvSpPr>
        <p:spPr>
          <a:xfrm>
            <a:off x="7970390" y="6390546"/>
            <a:ext cx="3861691" cy="276999"/>
          </a:xfrm>
          <a:prstGeom prst="rect">
            <a:avLst/>
          </a:prstGeom>
          <a:noFill/>
        </p:spPr>
        <p:txBody>
          <a:bodyPr wrap="square" rtlCol="0">
            <a:spAutoFit/>
          </a:bodyPr>
          <a:lstStyle/>
          <a:p>
            <a:pPr algn="ctr">
              <a:spcAft>
                <a:spcPts val="600"/>
              </a:spcAft>
            </a:pPr>
            <a:r>
              <a:rPr lang="en-GB" sz="1200" dirty="0">
                <a:solidFill>
                  <a:schemeClr val="bg1">
                    <a:lumMod val="95000"/>
                    <a:lumOff val="5000"/>
                  </a:schemeClr>
                </a:solidFill>
              </a:rPr>
              <a:t>Fig. 1 – Shobu Initial Boards</a:t>
            </a:r>
            <a:endParaRPr lang="en-GB" sz="1200">
              <a:solidFill>
                <a:schemeClr val="bg1">
                  <a:lumMod val="95000"/>
                  <a:lumOff val="5000"/>
                </a:schemeClr>
              </a:solidFill>
            </a:endParaRPr>
          </a:p>
        </p:txBody>
      </p:sp>
      <p:sp>
        <p:nvSpPr>
          <p:cNvPr id="4" name="CaixaDeTexto 3">
            <a:extLst>
              <a:ext uri="{FF2B5EF4-FFF2-40B4-BE49-F238E27FC236}">
                <a16:creationId xmlns:a16="http://schemas.microsoft.com/office/drawing/2014/main" id="{348D0201-3AF1-45A5-83A7-1107C33B94CA}"/>
              </a:ext>
            </a:extLst>
          </p:cNvPr>
          <p:cNvSpPr txBox="1"/>
          <p:nvPr/>
        </p:nvSpPr>
        <p:spPr>
          <a:xfrm>
            <a:off x="8886566" y="5896540"/>
            <a:ext cx="1487267" cy="276999"/>
          </a:xfrm>
          <a:prstGeom prst="rect">
            <a:avLst/>
          </a:prstGeom>
          <a:noFill/>
        </p:spPr>
        <p:txBody>
          <a:bodyPr wrap="none" rtlCol="0">
            <a:spAutoFit/>
          </a:bodyPr>
          <a:lstStyle/>
          <a:p>
            <a:r>
              <a:rPr lang="pt-BR" sz="1200" dirty="0"/>
              <a:t>figure 1- game board</a:t>
            </a:r>
          </a:p>
        </p:txBody>
      </p:sp>
    </p:spTree>
    <p:extLst>
      <p:ext uri="{BB962C8B-B14F-4D97-AF65-F5344CB8AC3E}">
        <p14:creationId xmlns:p14="http://schemas.microsoft.com/office/powerpoint/2010/main" val="149106183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0" name="Rectangle 29">
            <a:extLst>
              <a:ext uri="{FF2B5EF4-FFF2-40B4-BE49-F238E27FC236}">
                <a16:creationId xmlns:a16="http://schemas.microsoft.com/office/drawing/2014/main" id="{3B854194-185D-494D-905C-7C7CB2E30F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608211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Rectangle 31">
            <a:extLst>
              <a:ext uri="{FF2B5EF4-FFF2-40B4-BE49-F238E27FC236}">
                <a16:creationId xmlns:a16="http://schemas.microsoft.com/office/drawing/2014/main" id="{B4F5FA0D-0104-4987-8241-EFF7C85B88D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91998" cy="6858000"/>
          </a:xfrm>
          <a:prstGeom prst="rect">
            <a:avLst/>
          </a:prstGeom>
          <a:gradFill>
            <a:gsLst>
              <a:gs pos="0">
                <a:schemeClr val="accent1">
                  <a:lumMod val="90000"/>
                </a:schemeClr>
              </a:gs>
              <a:gs pos="25000">
                <a:schemeClr val="accent1">
                  <a:lumMod val="90000"/>
                </a:schemeClr>
              </a:gs>
              <a:gs pos="94000">
                <a:schemeClr val="bg2">
                  <a:lumMod val="25000"/>
                </a:schemeClr>
              </a:gs>
              <a:gs pos="100000">
                <a:schemeClr val="bg2">
                  <a:lumMod val="25000"/>
                </a:schemeClr>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4" name="Picture 33">
            <a:extLst>
              <a:ext uri="{FF2B5EF4-FFF2-40B4-BE49-F238E27FC236}">
                <a16:creationId xmlns:a16="http://schemas.microsoft.com/office/drawing/2014/main" id="{2897127E-6CEF-446C-BE87-93B7C46E49D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a:extLst>
              <a:ext uri="{FF2B5EF4-FFF2-40B4-BE49-F238E27FC236}">
                <a16:creationId xmlns:a16="http://schemas.microsoft.com/office/drawing/2014/main" id="{999B2FBF-332A-42F7-8598-F50E629C8293}"/>
              </a:ext>
            </a:extLst>
          </p:cNvPr>
          <p:cNvSpPr>
            <a:spLocks noGrp="1"/>
          </p:cNvSpPr>
          <p:nvPr>
            <p:ph type="title"/>
          </p:nvPr>
        </p:nvSpPr>
        <p:spPr>
          <a:xfrm>
            <a:off x="640079" y="2053641"/>
            <a:ext cx="3669161" cy="2760098"/>
          </a:xfrm>
        </p:spPr>
        <p:txBody>
          <a:bodyPr>
            <a:normAutofit/>
          </a:bodyPr>
          <a:lstStyle/>
          <a:p>
            <a:r>
              <a:rPr lang="en-GB" b="1">
                <a:solidFill>
                  <a:srgbClr val="FFFFFF"/>
                </a:solidFill>
              </a:rPr>
              <a:t>Search Problem Formulation</a:t>
            </a:r>
          </a:p>
        </p:txBody>
      </p:sp>
      <p:sp>
        <p:nvSpPr>
          <p:cNvPr id="3" name="Content Placeholder 2">
            <a:extLst>
              <a:ext uri="{FF2B5EF4-FFF2-40B4-BE49-F238E27FC236}">
                <a16:creationId xmlns:a16="http://schemas.microsoft.com/office/drawing/2014/main" id="{BEA4BDB1-EA60-4968-B3B5-6246A6F9A8B1}"/>
              </a:ext>
            </a:extLst>
          </p:cNvPr>
          <p:cNvSpPr>
            <a:spLocks noGrp="1"/>
          </p:cNvSpPr>
          <p:nvPr>
            <p:ph idx="1"/>
          </p:nvPr>
        </p:nvSpPr>
        <p:spPr>
          <a:xfrm>
            <a:off x="6109891" y="670533"/>
            <a:ext cx="5306084" cy="5516934"/>
          </a:xfrm>
        </p:spPr>
        <p:txBody>
          <a:bodyPr anchor="ctr">
            <a:normAutofit fontScale="92500" lnSpcReduction="10000"/>
          </a:bodyPr>
          <a:lstStyle/>
          <a:p>
            <a:pPr marL="0" indent="0">
              <a:buNone/>
            </a:pPr>
            <a:r>
              <a:rPr lang="en-GB" sz="1700" b="1" dirty="0">
                <a:solidFill>
                  <a:srgbClr val="000000"/>
                </a:solidFill>
              </a:rPr>
              <a:t>State Representation:</a:t>
            </a:r>
          </a:p>
          <a:p>
            <a:pPr marL="0" indent="0">
              <a:buNone/>
            </a:pPr>
            <a:r>
              <a:rPr lang="en-GB" sz="1700" dirty="0">
                <a:solidFill>
                  <a:srgbClr val="000000"/>
                </a:solidFill>
              </a:rPr>
              <a:t>4-Dimensional matrix M[ H[ B[4,4], B[4,4] ], H[ B[4,4], B[4,4] ] ]. State M is a matrix consisting of two H matrices. H represents a player’s </a:t>
            </a:r>
            <a:r>
              <a:rPr lang="en-GB" sz="1700" dirty="0" err="1">
                <a:solidFill>
                  <a:srgbClr val="000000"/>
                </a:solidFill>
              </a:rPr>
              <a:t>homeboard</a:t>
            </a:r>
            <a:r>
              <a:rPr lang="en-GB" sz="1700" dirty="0">
                <a:solidFill>
                  <a:srgbClr val="000000"/>
                </a:solidFill>
              </a:rPr>
              <a:t>, consisting of two B matrices. B represents a board, consisting of a 4x4 matrix. A board is filled with ‘B’, ‘W’ or ‘ ‘ chars, representing a black piece, a white piece and an empty space, respectively.</a:t>
            </a:r>
          </a:p>
          <a:p>
            <a:pPr marL="0" indent="0">
              <a:buNone/>
            </a:pPr>
            <a:r>
              <a:rPr lang="en-GB" sz="1700" b="1" dirty="0">
                <a:solidFill>
                  <a:srgbClr val="000000"/>
                </a:solidFill>
              </a:rPr>
              <a:t>Initial State:</a:t>
            </a:r>
          </a:p>
          <a:p>
            <a:pPr marL="0" indent="0">
              <a:buNone/>
            </a:pPr>
            <a:r>
              <a:rPr lang="en-GB" sz="1700" dirty="0">
                <a:solidFill>
                  <a:srgbClr val="000000"/>
                </a:solidFill>
              </a:rPr>
              <a:t>Each board’s top row is filled with white pieces, bottom row is filled with black pieces and the rest with empty spaces (as shown in Fig. 1)</a:t>
            </a:r>
          </a:p>
          <a:p>
            <a:pPr marL="0" indent="0">
              <a:buNone/>
            </a:pPr>
            <a:r>
              <a:rPr lang="en-GB" sz="1700" b="1" dirty="0">
                <a:solidFill>
                  <a:srgbClr val="000000"/>
                </a:solidFill>
              </a:rPr>
              <a:t>Objective State:</a:t>
            </a:r>
          </a:p>
          <a:p>
            <a:pPr marL="0" indent="0">
              <a:buNone/>
            </a:pPr>
            <a:r>
              <a:rPr lang="en-GB" sz="1700" dirty="0">
                <a:solidFill>
                  <a:srgbClr val="000000"/>
                </a:solidFill>
              </a:rPr>
              <a:t>Any state containing a board with only black pieces (and empty spaces), assuming the black player’s perspective.</a:t>
            </a:r>
          </a:p>
          <a:p>
            <a:pPr marL="0" indent="0">
              <a:buNone/>
            </a:pPr>
            <a:r>
              <a:rPr lang="en-GB" sz="1700" b="1" dirty="0">
                <a:solidFill>
                  <a:srgbClr val="000000"/>
                </a:solidFill>
              </a:rPr>
              <a:t>Operators:</a:t>
            </a:r>
          </a:p>
          <a:p>
            <a:pPr marL="0" indent="0">
              <a:buNone/>
            </a:pPr>
            <a:r>
              <a:rPr lang="en-GB" sz="1700" dirty="0" err="1">
                <a:solidFill>
                  <a:srgbClr val="000000"/>
                </a:solidFill>
              </a:rPr>
              <a:t>updateBoard</a:t>
            </a:r>
            <a:r>
              <a:rPr lang="en-GB" sz="1700" dirty="0">
                <a:solidFill>
                  <a:srgbClr val="000000"/>
                </a:solidFill>
              </a:rPr>
              <a:t>(</a:t>
            </a:r>
            <a:r>
              <a:rPr lang="en-GB" sz="1700" dirty="0" err="1">
                <a:solidFill>
                  <a:srgbClr val="000000"/>
                </a:solidFill>
              </a:rPr>
              <a:t>passive_piece</a:t>
            </a:r>
            <a:r>
              <a:rPr lang="en-GB" sz="1700" dirty="0">
                <a:solidFill>
                  <a:srgbClr val="000000"/>
                </a:solidFill>
              </a:rPr>
              <a:t>, </a:t>
            </a:r>
            <a:r>
              <a:rPr lang="en-GB" sz="1700" dirty="0" err="1">
                <a:solidFill>
                  <a:srgbClr val="000000"/>
                </a:solidFill>
              </a:rPr>
              <a:t>aggressive_piece</a:t>
            </a:r>
            <a:r>
              <a:rPr lang="en-GB" sz="1700" dirty="0">
                <a:solidFill>
                  <a:srgbClr val="000000"/>
                </a:solidFill>
              </a:rPr>
              <a:t>, offset, piece, </a:t>
            </a:r>
            <a:r>
              <a:rPr lang="en-GB" sz="1700" dirty="0" err="1">
                <a:solidFill>
                  <a:srgbClr val="000000"/>
                </a:solidFill>
              </a:rPr>
              <a:t>other_piece</a:t>
            </a:r>
            <a:r>
              <a:rPr lang="en-GB" sz="1700" dirty="0">
                <a:solidFill>
                  <a:srgbClr val="000000"/>
                </a:solidFill>
              </a:rPr>
              <a:t>)</a:t>
            </a:r>
          </a:p>
          <a:p>
            <a:pPr marL="0" indent="0">
              <a:buNone/>
            </a:pPr>
            <a:r>
              <a:rPr lang="en-GB" sz="1700" b="1" dirty="0">
                <a:solidFill>
                  <a:srgbClr val="000000"/>
                </a:solidFill>
              </a:rPr>
              <a:t>Operator Preconditions:</a:t>
            </a:r>
          </a:p>
          <a:p>
            <a:pPr marL="0" indent="0">
              <a:buNone/>
            </a:pPr>
            <a:r>
              <a:rPr lang="en-GB" sz="1700" dirty="0">
                <a:solidFill>
                  <a:srgbClr val="000000"/>
                </a:solidFill>
              </a:rPr>
              <a:t>Both functions </a:t>
            </a:r>
            <a:r>
              <a:rPr lang="en-GB" sz="1700" dirty="0" err="1">
                <a:solidFill>
                  <a:srgbClr val="000000"/>
                </a:solidFill>
              </a:rPr>
              <a:t>legalPassiveMoves</a:t>
            </a:r>
            <a:r>
              <a:rPr lang="en-GB" sz="1700" dirty="0">
                <a:solidFill>
                  <a:srgbClr val="000000"/>
                </a:solidFill>
              </a:rPr>
              <a:t> and </a:t>
            </a:r>
            <a:r>
              <a:rPr lang="en-GB" sz="1700" dirty="0" err="1">
                <a:solidFill>
                  <a:srgbClr val="000000"/>
                </a:solidFill>
              </a:rPr>
              <a:t>legalAgressiveMoves</a:t>
            </a:r>
            <a:r>
              <a:rPr lang="en-GB" sz="1700" dirty="0">
                <a:solidFill>
                  <a:srgbClr val="000000"/>
                </a:solidFill>
              </a:rPr>
              <a:t> must return non-empty amount of options so that a turn can be considered valid.</a:t>
            </a:r>
          </a:p>
          <a:p>
            <a:pPr marL="0" indent="0">
              <a:buNone/>
            </a:pPr>
            <a:endParaRPr lang="en-GB" sz="1300" dirty="0">
              <a:solidFill>
                <a:srgbClr val="000000"/>
              </a:solidFill>
            </a:endParaRPr>
          </a:p>
        </p:txBody>
      </p:sp>
    </p:spTree>
    <p:extLst>
      <p:ext uri="{BB962C8B-B14F-4D97-AF65-F5344CB8AC3E}">
        <p14:creationId xmlns:p14="http://schemas.microsoft.com/office/powerpoint/2010/main" val="397588984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0" name="Rectangle 29">
            <a:extLst>
              <a:ext uri="{FF2B5EF4-FFF2-40B4-BE49-F238E27FC236}">
                <a16:creationId xmlns:a16="http://schemas.microsoft.com/office/drawing/2014/main" id="{3B854194-185D-494D-905C-7C7CB2E30F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608211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Rectangle 31">
            <a:extLst>
              <a:ext uri="{FF2B5EF4-FFF2-40B4-BE49-F238E27FC236}">
                <a16:creationId xmlns:a16="http://schemas.microsoft.com/office/drawing/2014/main" id="{B4F5FA0D-0104-4987-8241-EFF7C85B88D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91998" cy="6858000"/>
          </a:xfrm>
          <a:prstGeom prst="rect">
            <a:avLst/>
          </a:prstGeom>
          <a:gradFill>
            <a:gsLst>
              <a:gs pos="0">
                <a:schemeClr val="accent1">
                  <a:lumMod val="90000"/>
                </a:schemeClr>
              </a:gs>
              <a:gs pos="25000">
                <a:schemeClr val="accent1">
                  <a:lumMod val="90000"/>
                </a:schemeClr>
              </a:gs>
              <a:gs pos="94000">
                <a:schemeClr val="bg2">
                  <a:lumMod val="25000"/>
                </a:schemeClr>
              </a:gs>
              <a:gs pos="100000">
                <a:schemeClr val="bg2">
                  <a:lumMod val="25000"/>
                </a:schemeClr>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4" name="Picture 33">
            <a:extLst>
              <a:ext uri="{FF2B5EF4-FFF2-40B4-BE49-F238E27FC236}">
                <a16:creationId xmlns:a16="http://schemas.microsoft.com/office/drawing/2014/main" id="{2897127E-6CEF-446C-BE87-93B7C46E49D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a:extLst>
              <a:ext uri="{FF2B5EF4-FFF2-40B4-BE49-F238E27FC236}">
                <a16:creationId xmlns:a16="http://schemas.microsoft.com/office/drawing/2014/main" id="{999B2FBF-332A-42F7-8598-F50E629C8293}"/>
              </a:ext>
            </a:extLst>
          </p:cNvPr>
          <p:cNvSpPr>
            <a:spLocks noGrp="1"/>
          </p:cNvSpPr>
          <p:nvPr>
            <p:ph type="title"/>
          </p:nvPr>
        </p:nvSpPr>
        <p:spPr>
          <a:xfrm>
            <a:off x="640079" y="2053641"/>
            <a:ext cx="3669161" cy="2760098"/>
          </a:xfrm>
        </p:spPr>
        <p:txBody>
          <a:bodyPr>
            <a:normAutofit/>
          </a:bodyPr>
          <a:lstStyle/>
          <a:p>
            <a:r>
              <a:rPr lang="en-GB" b="1">
                <a:solidFill>
                  <a:srgbClr val="FFFFFF"/>
                </a:solidFill>
              </a:rPr>
              <a:t>Search Problem Formulation</a:t>
            </a:r>
          </a:p>
        </p:txBody>
      </p:sp>
      <p:sp>
        <p:nvSpPr>
          <p:cNvPr id="3" name="Content Placeholder 2">
            <a:extLst>
              <a:ext uri="{FF2B5EF4-FFF2-40B4-BE49-F238E27FC236}">
                <a16:creationId xmlns:a16="http://schemas.microsoft.com/office/drawing/2014/main" id="{BEA4BDB1-EA60-4968-B3B5-6246A6F9A8B1}"/>
              </a:ext>
            </a:extLst>
          </p:cNvPr>
          <p:cNvSpPr>
            <a:spLocks noGrp="1"/>
          </p:cNvSpPr>
          <p:nvPr>
            <p:ph idx="1"/>
          </p:nvPr>
        </p:nvSpPr>
        <p:spPr>
          <a:xfrm>
            <a:off x="5728220" y="276571"/>
            <a:ext cx="6345816" cy="5949131"/>
          </a:xfrm>
        </p:spPr>
        <p:txBody>
          <a:bodyPr anchor="ctr">
            <a:normAutofit fontScale="92500" lnSpcReduction="20000"/>
          </a:bodyPr>
          <a:lstStyle/>
          <a:p>
            <a:pPr marL="0" indent="0">
              <a:buNone/>
            </a:pPr>
            <a:r>
              <a:rPr lang="en-GB" sz="1400" b="1" dirty="0">
                <a:solidFill>
                  <a:srgbClr val="000000"/>
                </a:solidFill>
              </a:rPr>
              <a:t>Operator Preconditions (continuation):</a:t>
            </a:r>
            <a:endParaRPr lang="en-GB" sz="1400" dirty="0">
              <a:solidFill>
                <a:srgbClr val="000000"/>
              </a:solidFill>
            </a:endParaRPr>
          </a:p>
          <a:p>
            <a:pPr marL="0" indent="0">
              <a:buNone/>
            </a:pPr>
            <a:r>
              <a:rPr lang="en-GB" sz="1400" dirty="0">
                <a:solidFill>
                  <a:srgbClr val="000000"/>
                </a:solidFill>
              </a:rPr>
              <a:t>“</a:t>
            </a:r>
            <a:r>
              <a:rPr lang="en-GB" sz="1400" dirty="0" err="1">
                <a:solidFill>
                  <a:srgbClr val="000000"/>
                </a:solidFill>
              </a:rPr>
              <a:t>legalPassiveMoves</a:t>
            </a:r>
            <a:r>
              <a:rPr lang="en-GB" sz="1400" dirty="0">
                <a:solidFill>
                  <a:srgbClr val="000000"/>
                </a:solidFill>
              </a:rPr>
              <a:t>”, returns which pieces can perform a passive move, for a given movement and board colour.</a:t>
            </a:r>
          </a:p>
          <a:p>
            <a:pPr marL="0" indent="0">
              <a:buNone/>
            </a:pPr>
            <a:endParaRPr lang="en-GB" sz="1400" dirty="0">
              <a:solidFill>
                <a:srgbClr val="000000"/>
              </a:solidFill>
            </a:endParaRPr>
          </a:p>
          <a:p>
            <a:pPr marL="0" indent="0">
              <a:buNone/>
            </a:pPr>
            <a:r>
              <a:rPr lang="en-GB" sz="1400" b="1" dirty="0">
                <a:solidFill>
                  <a:srgbClr val="000000"/>
                </a:solidFill>
                <a:latin typeface="Consolas" panose="020B0609020204030204" pitchFamily="49" charset="0"/>
              </a:rPr>
              <a:t>def </a:t>
            </a:r>
            <a:r>
              <a:rPr lang="en-GB" sz="1400" b="1" dirty="0" err="1">
                <a:solidFill>
                  <a:srgbClr val="000000"/>
                </a:solidFill>
                <a:latin typeface="Consolas" panose="020B0609020204030204" pitchFamily="49" charset="0"/>
              </a:rPr>
              <a:t>legalPassiveMoves</a:t>
            </a:r>
            <a:r>
              <a:rPr lang="en-GB" sz="1400" b="1" dirty="0">
                <a:solidFill>
                  <a:srgbClr val="000000"/>
                </a:solidFill>
                <a:latin typeface="Consolas" panose="020B0609020204030204" pitchFamily="49" charset="0"/>
              </a:rPr>
              <a:t>(self, </a:t>
            </a:r>
            <a:r>
              <a:rPr lang="en-GB" sz="1400" b="1" dirty="0" err="1">
                <a:solidFill>
                  <a:srgbClr val="000000"/>
                </a:solidFill>
                <a:latin typeface="Consolas" panose="020B0609020204030204" pitchFamily="49" charset="0"/>
              </a:rPr>
              <a:t>color_side</a:t>
            </a:r>
            <a:r>
              <a:rPr lang="en-GB" sz="1400" b="1" dirty="0">
                <a:solidFill>
                  <a:srgbClr val="000000"/>
                </a:solidFill>
                <a:latin typeface="Consolas" panose="020B0609020204030204" pitchFamily="49" charset="0"/>
              </a:rPr>
              <a:t>, </a:t>
            </a:r>
            <a:r>
              <a:rPr lang="en-GB" sz="1400" b="1" dirty="0" err="1">
                <a:solidFill>
                  <a:srgbClr val="000000"/>
                </a:solidFill>
                <a:latin typeface="Consolas" panose="020B0609020204030204" pitchFamily="49" charset="0"/>
              </a:rPr>
              <a:t>row_index</a:t>
            </a:r>
            <a:r>
              <a:rPr lang="en-GB" sz="1400" b="1" dirty="0">
                <a:solidFill>
                  <a:srgbClr val="000000"/>
                </a:solidFill>
                <a:latin typeface="Consolas" panose="020B0609020204030204" pitchFamily="49" charset="0"/>
              </a:rPr>
              <a:t>, </a:t>
            </a:r>
            <a:r>
              <a:rPr lang="en-GB" sz="1400" b="1" dirty="0" err="1">
                <a:solidFill>
                  <a:srgbClr val="000000"/>
                </a:solidFill>
                <a:latin typeface="Consolas" panose="020B0609020204030204" pitchFamily="49" charset="0"/>
              </a:rPr>
              <a:t>col_index</a:t>
            </a:r>
            <a:r>
              <a:rPr lang="en-GB" sz="1400" b="1" dirty="0">
                <a:solidFill>
                  <a:srgbClr val="000000"/>
                </a:solidFill>
                <a:latin typeface="Consolas" panose="020B0609020204030204" pitchFamily="49" charset="0"/>
              </a:rPr>
              <a:t>):</a:t>
            </a:r>
          </a:p>
          <a:p>
            <a:pPr marL="0" indent="0">
              <a:buNone/>
            </a:pPr>
            <a:r>
              <a:rPr lang="en-GB" sz="1400" dirty="0">
                <a:solidFill>
                  <a:srgbClr val="000000"/>
                </a:solidFill>
                <a:latin typeface="Consolas" panose="020B0609020204030204" pitchFamily="49" charset="0"/>
              </a:rPr>
              <a:t>    options = []</a:t>
            </a:r>
          </a:p>
          <a:p>
            <a:pPr marL="0" indent="0">
              <a:buNone/>
            </a:pPr>
            <a:r>
              <a:rPr lang="en-GB" sz="1400" dirty="0">
                <a:solidFill>
                  <a:srgbClr val="000000"/>
                </a:solidFill>
                <a:latin typeface="Consolas" panose="020B0609020204030204" pitchFamily="49" charset="0"/>
              </a:rPr>
              <a:t>    for </a:t>
            </a:r>
            <a:r>
              <a:rPr lang="en-GB" sz="1400" dirty="0" err="1">
                <a:solidFill>
                  <a:srgbClr val="000000"/>
                </a:solidFill>
                <a:latin typeface="Consolas" panose="020B0609020204030204" pitchFamily="49" charset="0"/>
              </a:rPr>
              <a:t>i</a:t>
            </a:r>
            <a:r>
              <a:rPr lang="en-GB" sz="1400" dirty="0">
                <a:solidFill>
                  <a:srgbClr val="000000"/>
                </a:solidFill>
                <a:latin typeface="Consolas" panose="020B0609020204030204" pitchFamily="49" charset="0"/>
              </a:rPr>
              <a:t> in range(</a:t>
            </a:r>
            <a:r>
              <a:rPr lang="en-GB" sz="1400" dirty="0" err="1">
                <a:solidFill>
                  <a:srgbClr val="000000"/>
                </a:solidFill>
                <a:latin typeface="Consolas" panose="020B0609020204030204" pitchFamily="49" charset="0"/>
              </a:rPr>
              <a:t>row_index</a:t>
            </a:r>
            <a:r>
              <a:rPr lang="en-GB" sz="1400" dirty="0">
                <a:solidFill>
                  <a:srgbClr val="000000"/>
                </a:solidFill>
                <a:latin typeface="Consolas" panose="020B0609020204030204" pitchFamily="49" charset="0"/>
              </a:rPr>
              <a:t> - 2, </a:t>
            </a:r>
            <a:r>
              <a:rPr lang="en-GB" sz="1400" dirty="0" err="1">
                <a:solidFill>
                  <a:srgbClr val="000000"/>
                </a:solidFill>
                <a:latin typeface="Consolas" panose="020B0609020204030204" pitchFamily="49" charset="0"/>
              </a:rPr>
              <a:t>row_index</a:t>
            </a:r>
            <a:r>
              <a:rPr lang="en-GB" sz="1400" dirty="0">
                <a:solidFill>
                  <a:srgbClr val="000000"/>
                </a:solidFill>
                <a:latin typeface="Consolas" panose="020B0609020204030204" pitchFamily="49" charset="0"/>
              </a:rPr>
              <a:t> + 3):  # 2 rows behind, 2 rows ahead</a:t>
            </a:r>
          </a:p>
          <a:p>
            <a:pPr marL="0" indent="0">
              <a:buNone/>
            </a:pPr>
            <a:r>
              <a:rPr lang="en-GB" sz="1400" dirty="0">
                <a:solidFill>
                  <a:srgbClr val="000000"/>
                </a:solidFill>
                <a:latin typeface="Consolas" panose="020B0609020204030204" pitchFamily="49" charset="0"/>
              </a:rPr>
              <a:t>        if(</a:t>
            </a:r>
            <a:r>
              <a:rPr lang="en-GB" sz="1400" dirty="0" err="1">
                <a:solidFill>
                  <a:srgbClr val="000000"/>
                </a:solidFill>
                <a:latin typeface="Consolas" panose="020B0609020204030204" pitchFamily="49" charset="0"/>
              </a:rPr>
              <a:t>i</a:t>
            </a:r>
            <a:r>
              <a:rPr lang="en-GB" sz="1400" dirty="0">
                <a:solidFill>
                  <a:srgbClr val="000000"/>
                </a:solidFill>
                <a:latin typeface="Consolas" panose="020B0609020204030204" pitchFamily="49" charset="0"/>
              </a:rPr>
              <a:t> &lt; 0 or </a:t>
            </a:r>
            <a:r>
              <a:rPr lang="en-GB" sz="1400" dirty="0" err="1">
                <a:solidFill>
                  <a:srgbClr val="000000"/>
                </a:solidFill>
                <a:latin typeface="Consolas" panose="020B0609020204030204" pitchFamily="49" charset="0"/>
              </a:rPr>
              <a:t>i</a:t>
            </a:r>
            <a:r>
              <a:rPr lang="en-GB" sz="1400" dirty="0">
                <a:solidFill>
                  <a:srgbClr val="000000"/>
                </a:solidFill>
                <a:latin typeface="Consolas" panose="020B0609020204030204" pitchFamily="49" charset="0"/>
              </a:rPr>
              <a:t> &gt; 3): continue</a:t>
            </a:r>
          </a:p>
          <a:p>
            <a:pPr marL="0" indent="0">
              <a:buNone/>
            </a:pPr>
            <a:r>
              <a:rPr lang="en-GB" sz="1400" dirty="0">
                <a:solidFill>
                  <a:srgbClr val="000000"/>
                </a:solidFill>
                <a:latin typeface="Consolas" panose="020B0609020204030204" pitchFamily="49" charset="0"/>
              </a:rPr>
              <a:t>        for j in range(</a:t>
            </a:r>
            <a:r>
              <a:rPr lang="en-GB" sz="1400" dirty="0" err="1">
                <a:solidFill>
                  <a:srgbClr val="000000"/>
                </a:solidFill>
                <a:latin typeface="Consolas" panose="020B0609020204030204" pitchFamily="49" charset="0"/>
              </a:rPr>
              <a:t>col_index</a:t>
            </a:r>
            <a:r>
              <a:rPr lang="en-GB" sz="1400" dirty="0">
                <a:solidFill>
                  <a:srgbClr val="000000"/>
                </a:solidFill>
                <a:latin typeface="Consolas" panose="020B0609020204030204" pitchFamily="49" charset="0"/>
              </a:rPr>
              <a:t> - 2, </a:t>
            </a:r>
            <a:r>
              <a:rPr lang="en-GB" sz="1400" dirty="0" err="1">
                <a:solidFill>
                  <a:srgbClr val="000000"/>
                </a:solidFill>
                <a:latin typeface="Consolas" panose="020B0609020204030204" pitchFamily="49" charset="0"/>
              </a:rPr>
              <a:t>col_index</a:t>
            </a:r>
            <a:r>
              <a:rPr lang="en-GB" sz="1400" dirty="0">
                <a:solidFill>
                  <a:srgbClr val="000000"/>
                </a:solidFill>
                <a:latin typeface="Consolas" panose="020B0609020204030204" pitchFamily="49" charset="0"/>
              </a:rPr>
              <a:t> + 3):  # 2 cols behind, 2 cols ahead</a:t>
            </a:r>
          </a:p>
          <a:p>
            <a:pPr marL="0" indent="0">
              <a:buNone/>
            </a:pPr>
            <a:r>
              <a:rPr lang="en-GB" sz="1400" dirty="0">
                <a:solidFill>
                  <a:srgbClr val="000000"/>
                </a:solidFill>
                <a:latin typeface="Consolas" panose="020B0609020204030204" pitchFamily="49" charset="0"/>
              </a:rPr>
              <a:t>            if(j &lt; 0 or j &gt; 3): continue</a:t>
            </a:r>
          </a:p>
          <a:p>
            <a:pPr marL="0" indent="0">
              <a:buNone/>
            </a:pPr>
            <a:r>
              <a:rPr lang="en-GB" sz="1400" dirty="0">
                <a:solidFill>
                  <a:srgbClr val="000000"/>
                </a:solidFill>
                <a:latin typeface="Consolas" panose="020B0609020204030204" pitchFamily="49" charset="0"/>
              </a:rPr>
              <a:t>            if(((</a:t>
            </a:r>
            <a:r>
              <a:rPr lang="en-GB" sz="1400" dirty="0" err="1">
                <a:solidFill>
                  <a:srgbClr val="000000"/>
                </a:solidFill>
                <a:latin typeface="Consolas" panose="020B0609020204030204" pitchFamily="49" charset="0"/>
              </a:rPr>
              <a:t>i</a:t>
            </a:r>
            <a:r>
              <a:rPr lang="en-GB" sz="1400" dirty="0">
                <a:solidFill>
                  <a:srgbClr val="000000"/>
                </a:solidFill>
                <a:latin typeface="Consolas" panose="020B0609020204030204" pitchFamily="49" charset="0"/>
              </a:rPr>
              <a:t> == </a:t>
            </a:r>
            <a:r>
              <a:rPr lang="en-GB" sz="1400" dirty="0" err="1">
                <a:solidFill>
                  <a:srgbClr val="000000"/>
                </a:solidFill>
                <a:latin typeface="Consolas" panose="020B0609020204030204" pitchFamily="49" charset="0"/>
              </a:rPr>
              <a:t>row_index</a:t>
            </a:r>
            <a:r>
              <a:rPr lang="en-GB" sz="1400" dirty="0">
                <a:solidFill>
                  <a:srgbClr val="000000"/>
                </a:solidFill>
                <a:latin typeface="Consolas" panose="020B0609020204030204" pitchFamily="49" charset="0"/>
              </a:rPr>
              <a:t> - 2 or </a:t>
            </a:r>
            <a:r>
              <a:rPr lang="en-GB" sz="1400" dirty="0" err="1">
                <a:solidFill>
                  <a:srgbClr val="000000"/>
                </a:solidFill>
                <a:latin typeface="Consolas" panose="020B0609020204030204" pitchFamily="49" charset="0"/>
              </a:rPr>
              <a:t>i</a:t>
            </a:r>
            <a:r>
              <a:rPr lang="en-GB" sz="1400" dirty="0">
                <a:solidFill>
                  <a:srgbClr val="000000"/>
                </a:solidFill>
                <a:latin typeface="Consolas" panose="020B0609020204030204" pitchFamily="49" charset="0"/>
              </a:rPr>
              <a:t> == </a:t>
            </a:r>
            <a:r>
              <a:rPr lang="en-GB" sz="1400" dirty="0" err="1">
                <a:solidFill>
                  <a:srgbClr val="000000"/>
                </a:solidFill>
                <a:latin typeface="Consolas" panose="020B0609020204030204" pitchFamily="49" charset="0"/>
              </a:rPr>
              <a:t>row_index</a:t>
            </a:r>
            <a:r>
              <a:rPr lang="en-GB" sz="1400" dirty="0">
                <a:solidFill>
                  <a:srgbClr val="000000"/>
                </a:solidFill>
                <a:latin typeface="Consolas" panose="020B0609020204030204" pitchFamily="49" charset="0"/>
              </a:rPr>
              <a:t> + 2) and (j == </a:t>
            </a:r>
            <a:r>
              <a:rPr lang="en-GB" sz="1400" dirty="0" err="1">
                <a:solidFill>
                  <a:srgbClr val="000000"/>
                </a:solidFill>
                <a:latin typeface="Consolas" panose="020B0609020204030204" pitchFamily="49" charset="0"/>
              </a:rPr>
              <a:t>col_index</a:t>
            </a:r>
            <a:r>
              <a:rPr lang="en-GB" sz="1400" dirty="0">
                <a:solidFill>
                  <a:srgbClr val="000000"/>
                </a:solidFill>
                <a:latin typeface="Consolas" panose="020B0609020204030204" pitchFamily="49" charset="0"/>
              </a:rPr>
              <a:t> - 1 or j == </a:t>
            </a:r>
            <a:r>
              <a:rPr lang="en-GB" sz="1400" dirty="0" err="1">
                <a:solidFill>
                  <a:srgbClr val="000000"/>
                </a:solidFill>
                <a:latin typeface="Consolas" panose="020B0609020204030204" pitchFamily="49" charset="0"/>
              </a:rPr>
              <a:t>col_index</a:t>
            </a:r>
            <a:r>
              <a:rPr lang="en-GB" sz="1400" dirty="0">
                <a:solidFill>
                  <a:srgbClr val="000000"/>
                </a:solidFill>
                <a:latin typeface="Consolas" panose="020B0609020204030204" pitchFamily="49" charset="0"/>
              </a:rPr>
              <a:t> + 1)) or </a:t>
            </a:r>
          </a:p>
          <a:p>
            <a:pPr marL="0" indent="0">
              <a:buNone/>
            </a:pPr>
            <a:r>
              <a:rPr lang="en-GB" sz="1400" dirty="0">
                <a:solidFill>
                  <a:srgbClr val="000000"/>
                </a:solidFill>
                <a:latin typeface="Consolas" panose="020B0609020204030204" pitchFamily="49" charset="0"/>
              </a:rPr>
              <a:t>              (((</a:t>
            </a:r>
            <a:r>
              <a:rPr lang="en-GB" sz="1400" dirty="0" err="1">
                <a:solidFill>
                  <a:srgbClr val="000000"/>
                </a:solidFill>
                <a:latin typeface="Consolas" panose="020B0609020204030204" pitchFamily="49" charset="0"/>
              </a:rPr>
              <a:t>i</a:t>
            </a:r>
            <a:r>
              <a:rPr lang="en-GB" sz="1400" dirty="0">
                <a:solidFill>
                  <a:srgbClr val="000000"/>
                </a:solidFill>
                <a:latin typeface="Consolas" panose="020B0609020204030204" pitchFamily="49" charset="0"/>
              </a:rPr>
              <a:t> == </a:t>
            </a:r>
            <a:r>
              <a:rPr lang="en-GB" sz="1400" dirty="0" err="1">
                <a:solidFill>
                  <a:srgbClr val="000000"/>
                </a:solidFill>
                <a:latin typeface="Consolas" panose="020B0609020204030204" pitchFamily="49" charset="0"/>
              </a:rPr>
              <a:t>row_index</a:t>
            </a:r>
            <a:r>
              <a:rPr lang="en-GB" sz="1400" dirty="0">
                <a:solidFill>
                  <a:srgbClr val="000000"/>
                </a:solidFill>
                <a:latin typeface="Consolas" panose="020B0609020204030204" pitchFamily="49" charset="0"/>
              </a:rPr>
              <a:t> - 1 or </a:t>
            </a:r>
            <a:r>
              <a:rPr lang="en-GB" sz="1400" dirty="0" err="1">
                <a:solidFill>
                  <a:srgbClr val="000000"/>
                </a:solidFill>
                <a:latin typeface="Consolas" panose="020B0609020204030204" pitchFamily="49" charset="0"/>
              </a:rPr>
              <a:t>i</a:t>
            </a:r>
            <a:r>
              <a:rPr lang="en-GB" sz="1400" dirty="0">
                <a:solidFill>
                  <a:srgbClr val="000000"/>
                </a:solidFill>
                <a:latin typeface="Consolas" panose="020B0609020204030204" pitchFamily="49" charset="0"/>
              </a:rPr>
              <a:t> == </a:t>
            </a:r>
            <a:r>
              <a:rPr lang="en-GB" sz="1400" dirty="0" err="1">
                <a:solidFill>
                  <a:srgbClr val="000000"/>
                </a:solidFill>
                <a:latin typeface="Consolas" panose="020B0609020204030204" pitchFamily="49" charset="0"/>
              </a:rPr>
              <a:t>row_index</a:t>
            </a:r>
            <a:r>
              <a:rPr lang="en-GB" sz="1400" dirty="0">
                <a:solidFill>
                  <a:srgbClr val="000000"/>
                </a:solidFill>
                <a:latin typeface="Consolas" panose="020B0609020204030204" pitchFamily="49" charset="0"/>
              </a:rPr>
              <a:t> + 1) and (j == </a:t>
            </a:r>
            <a:r>
              <a:rPr lang="en-GB" sz="1400" dirty="0" err="1">
                <a:solidFill>
                  <a:srgbClr val="000000"/>
                </a:solidFill>
                <a:latin typeface="Consolas" panose="020B0609020204030204" pitchFamily="49" charset="0"/>
              </a:rPr>
              <a:t>col_index</a:t>
            </a:r>
            <a:r>
              <a:rPr lang="en-GB" sz="1400" dirty="0">
                <a:solidFill>
                  <a:srgbClr val="000000"/>
                </a:solidFill>
                <a:latin typeface="Consolas" panose="020B0609020204030204" pitchFamily="49" charset="0"/>
              </a:rPr>
              <a:t> - 2 or j == </a:t>
            </a:r>
            <a:r>
              <a:rPr lang="en-GB" sz="1400" dirty="0" err="1">
                <a:solidFill>
                  <a:srgbClr val="000000"/>
                </a:solidFill>
                <a:latin typeface="Consolas" panose="020B0609020204030204" pitchFamily="49" charset="0"/>
              </a:rPr>
              <a:t>col_index</a:t>
            </a:r>
            <a:r>
              <a:rPr lang="en-GB" sz="1400" dirty="0">
                <a:solidFill>
                  <a:srgbClr val="000000"/>
                </a:solidFill>
                <a:latin typeface="Consolas" panose="020B0609020204030204" pitchFamily="49" charset="0"/>
              </a:rPr>
              <a:t> + 2)))): continue</a:t>
            </a:r>
          </a:p>
          <a:p>
            <a:pPr marL="0" indent="0">
              <a:buNone/>
            </a:pPr>
            <a:r>
              <a:rPr lang="en-GB" sz="1400" dirty="0">
                <a:solidFill>
                  <a:srgbClr val="000000"/>
                </a:solidFill>
                <a:latin typeface="Consolas" panose="020B0609020204030204" pitchFamily="49" charset="0"/>
              </a:rPr>
              <a:t>            if(</a:t>
            </a:r>
            <a:r>
              <a:rPr lang="en-GB" sz="1400" dirty="0" err="1">
                <a:solidFill>
                  <a:srgbClr val="000000"/>
                </a:solidFill>
                <a:latin typeface="Consolas" panose="020B0609020204030204" pitchFamily="49" charset="0"/>
              </a:rPr>
              <a:t>i</a:t>
            </a:r>
            <a:r>
              <a:rPr lang="en-GB" sz="1400" dirty="0">
                <a:solidFill>
                  <a:srgbClr val="000000"/>
                </a:solidFill>
                <a:latin typeface="Consolas" panose="020B0609020204030204" pitchFamily="49" charset="0"/>
              </a:rPr>
              <a:t> == </a:t>
            </a:r>
            <a:r>
              <a:rPr lang="en-GB" sz="1400" dirty="0" err="1">
                <a:solidFill>
                  <a:srgbClr val="000000"/>
                </a:solidFill>
                <a:latin typeface="Consolas" panose="020B0609020204030204" pitchFamily="49" charset="0"/>
              </a:rPr>
              <a:t>row_index</a:t>
            </a:r>
            <a:r>
              <a:rPr lang="en-GB" sz="1400" dirty="0">
                <a:solidFill>
                  <a:srgbClr val="000000"/>
                </a:solidFill>
                <a:latin typeface="Consolas" panose="020B0609020204030204" pitchFamily="49" charset="0"/>
              </a:rPr>
              <a:t> - 2 or </a:t>
            </a:r>
            <a:r>
              <a:rPr lang="en-GB" sz="1400" dirty="0" err="1">
                <a:solidFill>
                  <a:srgbClr val="000000"/>
                </a:solidFill>
                <a:latin typeface="Consolas" panose="020B0609020204030204" pitchFamily="49" charset="0"/>
              </a:rPr>
              <a:t>i</a:t>
            </a:r>
            <a:r>
              <a:rPr lang="en-GB" sz="1400" dirty="0">
                <a:solidFill>
                  <a:srgbClr val="000000"/>
                </a:solidFill>
                <a:latin typeface="Consolas" panose="020B0609020204030204" pitchFamily="49" charset="0"/>
              </a:rPr>
              <a:t> == </a:t>
            </a:r>
            <a:r>
              <a:rPr lang="en-GB" sz="1400" dirty="0" err="1">
                <a:solidFill>
                  <a:srgbClr val="000000"/>
                </a:solidFill>
                <a:latin typeface="Consolas" panose="020B0609020204030204" pitchFamily="49" charset="0"/>
              </a:rPr>
              <a:t>row_index</a:t>
            </a:r>
            <a:r>
              <a:rPr lang="en-GB" sz="1400" dirty="0">
                <a:solidFill>
                  <a:srgbClr val="000000"/>
                </a:solidFill>
                <a:latin typeface="Consolas" panose="020B0609020204030204" pitchFamily="49" charset="0"/>
              </a:rPr>
              <a:t> + 2 or j == </a:t>
            </a:r>
            <a:r>
              <a:rPr lang="en-GB" sz="1400" dirty="0" err="1">
                <a:solidFill>
                  <a:srgbClr val="000000"/>
                </a:solidFill>
                <a:latin typeface="Consolas" panose="020B0609020204030204" pitchFamily="49" charset="0"/>
              </a:rPr>
              <a:t>col_index</a:t>
            </a:r>
            <a:r>
              <a:rPr lang="en-GB" sz="1400" dirty="0">
                <a:solidFill>
                  <a:srgbClr val="000000"/>
                </a:solidFill>
                <a:latin typeface="Consolas" panose="020B0609020204030204" pitchFamily="49" charset="0"/>
              </a:rPr>
              <a:t> - 2 or j == </a:t>
            </a:r>
            <a:r>
              <a:rPr lang="en-GB" sz="1400" dirty="0" err="1">
                <a:solidFill>
                  <a:srgbClr val="000000"/>
                </a:solidFill>
                <a:latin typeface="Consolas" panose="020B0609020204030204" pitchFamily="49" charset="0"/>
              </a:rPr>
              <a:t>col_index</a:t>
            </a:r>
            <a:r>
              <a:rPr lang="en-GB" sz="1400" dirty="0">
                <a:solidFill>
                  <a:srgbClr val="000000"/>
                </a:solidFill>
                <a:latin typeface="Consolas" panose="020B0609020204030204" pitchFamily="49" charset="0"/>
              </a:rPr>
              <a:t> + 2):</a:t>
            </a:r>
          </a:p>
          <a:p>
            <a:pPr marL="0" indent="0">
              <a:buNone/>
            </a:pPr>
            <a:r>
              <a:rPr lang="en-GB" sz="1400" dirty="0">
                <a:solidFill>
                  <a:srgbClr val="000000"/>
                </a:solidFill>
                <a:latin typeface="Consolas" panose="020B0609020204030204" pitchFamily="49" charset="0"/>
              </a:rPr>
              <a:t>                </a:t>
            </a:r>
            <a:r>
              <a:rPr lang="en-GB" sz="1400" dirty="0" err="1">
                <a:solidFill>
                  <a:srgbClr val="000000"/>
                </a:solidFill>
                <a:latin typeface="Consolas" panose="020B0609020204030204" pitchFamily="49" charset="0"/>
              </a:rPr>
              <a:t>middle_i</a:t>
            </a:r>
            <a:r>
              <a:rPr lang="en-GB" sz="1400" dirty="0">
                <a:solidFill>
                  <a:srgbClr val="000000"/>
                </a:solidFill>
                <a:latin typeface="Consolas" panose="020B0609020204030204" pitchFamily="49" charset="0"/>
              </a:rPr>
              <a:t> = int((</a:t>
            </a:r>
            <a:r>
              <a:rPr lang="en-GB" sz="1400" dirty="0" err="1">
                <a:solidFill>
                  <a:srgbClr val="000000"/>
                </a:solidFill>
                <a:latin typeface="Consolas" panose="020B0609020204030204" pitchFamily="49" charset="0"/>
              </a:rPr>
              <a:t>row_index</a:t>
            </a:r>
            <a:r>
              <a:rPr lang="en-GB" sz="1400" dirty="0">
                <a:solidFill>
                  <a:srgbClr val="000000"/>
                </a:solidFill>
                <a:latin typeface="Consolas" panose="020B0609020204030204" pitchFamily="49" charset="0"/>
              </a:rPr>
              <a:t> + </a:t>
            </a:r>
            <a:r>
              <a:rPr lang="en-GB" sz="1400" dirty="0" err="1">
                <a:solidFill>
                  <a:srgbClr val="000000"/>
                </a:solidFill>
                <a:latin typeface="Consolas" panose="020B0609020204030204" pitchFamily="49" charset="0"/>
              </a:rPr>
              <a:t>i</a:t>
            </a:r>
            <a:r>
              <a:rPr lang="en-GB" sz="1400" dirty="0">
                <a:solidFill>
                  <a:srgbClr val="000000"/>
                </a:solidFill>
                <a:latin typeface="Consolas" panose="020B0609020204030204" pitchFamily="49" charset="0"/>
              </a:rPr>
              <a:t>)/2)</a:t>
            </a:r>
          </a:p>
          <a:p>
            <a:pPr marL="0" indent="0">
              <a:buNone/>
            </a:pPr>
            <a:r>
              <a:rPr lang="en-GB" sz="1400" dirty="0">
                <a:solidFill>
                  <a:srgbClr val="000000"/>
                </a:solidFill>
                <a:latin typeface="Consolas" panose="020B0609020204030204" pitchFamily="49" charset="0"/>
              </a:rPr>
              <a:t>                </a:t>
            </a:r>
            <a:r>
              <a:rPr lang="en-GB" sz="1400" dirty="0" err="1">
                <a:solidFill>
                  <a:srgbClr val="000000"/>
                </a:solidFill>
                <a:latin typeface="Consolas" panose="020B0609020204030204" pitchFamily="49" charset="0"/>
              </a:rPr>
              <a:t>middle_j</a:t>
            </a:r>
            <a:r>
              <a:rPr lang="en-GB" sz="1400" dirty="0">
                <a:solidFill>
                  <a:srgbClr val="000000"/>
                </a:solidFill>
                <a:latin typeface="Consolas" panose="020B0609020204030204" pitchFamily="49" charset="0"/>
              </a:rPr>
              <a:t> = int((</a:t>
            </a:r>
            <a:r>
              <a:rPr lang="en-GB" sz="1400" dirty="0" err="1">
                <a:solidFill>
                  <a:srgbClr val="000000"/>
                </a:solidFill>
                <a:latin typeface="Consolas" panose="020B0609020204030204" pitchFamily="49" charset="0"/>
              </a:rPr>
              <a:t>col_index</a:t>
            </a:r>
            <a:r>
              <a:rPr lang="en-GB" sz="1400" dirty="0">
                <a:solidFill>
                  <a:srgbClr val="000000"/>
                </a:solidFill>
                <a:latin typeface="Consolas" panose="020B0609020204030204" pitchFamily="49" charset="0"/>
              </a:rPr>
              <a:t> + j)/2)</a:t>
            </a:r>
          </a:p>
          <a:p>
            <a:pPr marL="0" indent="0">
              <a:buNone/>
            </a:pPr>
            <a:r>
              <a:rPr lang="en-GB" sz="1400" dirty="0">
                <a:solidFill>
                  <a:srgbClr val="000000"/>
                </a:solidFill>
                <a:latin typeface="Consolas" panose="020B0609020204030204" pitchFamily="49" charset="0"/>
              </a:rPr>
              <a:t>                        if(</a:t>
            </a:r>
            <a:r>
              <a:rPr lang="en-GB" sz="1400" dirty="0" err="1">
                <a:solidFill>
                  <a:srgbClr val="000000"/>
                </a:solidFill>
                <a:latin typeface="Consolas" panose="020B0609020204030204" pitchFamily="49" charset="0"/>
              </a:rPr>
              <a:t>self.board.boards</a:t>
            </a:r>
            <a:r>
              <a:rPr lang="en-GB" sz="1400" dirty="0">
                <a:solidFill>
                  <a:srgbClr val="000000"/>
                </a:solidFill>
                <a:latin typeface="Consolas" panose="020B0609020204030204" pitchFamily="49" charset="0"/>
              </a:rPr>
              <a:t>[</a:t>
            </a:r>
            <a:r>
              <a:rPr lang="en-GB" sz="1400" dirty="0" err="1">
                <a:solidFill>
                  <a:srgbClr val="000000"/>
                </a:solidFill>
                <a:latin typeface="Consolas" panose="020B0609020204030204" pitchFamily="49" charset="0"/>
              </a:rPr>
              <a:t>self.player</a:t>
            </a:r>
            <a:r>
              <a:rPr lang="en-GB" sz="1400" dirty="0">
                <a:solidFill>
                  <a:srgbClr val="000000"/>
                </a:solidFill>
                <a:latin typeface="Consolas" panose="020B0609020204030204" pitchFamily="49" charset="0"/>
              </a:rPr>
              <a:t>][</a:t>
            </a:r>
            <a:r>
              <a:rPr lang="en-GB" sz="1400" dirty="0" err="1">
                <a:solidFill>
                  <a:srgbClr val="000000"/>
                </a:solidFill>
                <a:latin typeface="Consolas" panose="020B0609020204030204" pitchFamily="49" charset="0"/>
              </a:rPr>
              <a:t>color_side</a:t>
            </a:r>
            <a:r>
              <a:rPr lang="en-GB" sz="1400" dirty="0">
                <a:solidFill>
                  <a:srgbClr val="000000"/>
                </a:solidFill>
                <a:latin typeface="Consolas" panose="020B0609020204030204" pitchFamily="49" charset="0"/>
              </a:rPr>
              <a:t>][</a:t>
            </a:r>
            <a:r>
              <a:rPr lang="en-GB" sz="1400" dirty="0" err="1">
                <a:solidFill>
                  <a:srgbClr val="000000"/>
                </a:solidFill>
                <a:latin typeface="Consolas" panose="020B0609020204030204" pitchFamily="49" charset="0"/>
              </a:rPr>
              <a:t>middle_i</a:t>
            </a:r>
            <a:r>
              <a:rPr lang="en-GB" sz="1400" dirty="0">
                <a:solidFill>
                  <a:srgbClr val="000000"/>
                </a:solidFill>
                <a:latin typeface="Consolas" panose="020B0609020204030204" pitchFamily="49" charset="0"/>
              </a:rPr>
              <a:t>][</a:t>
            </a:r>
            <a:r>
              <a:rPr lang="en-GB" sz="1400" dirty="0" err="1">
                <a:solidFill>
                  <a:srgbClr val="000000"/>
                </a:solidFill>
                <a:latin typeface="Consolas" panose="020B0609020204030204" pitchFamily="49" charset="0"/>
              </a:rPr>
              <a:t>middle_j</a:t>
            </a:r>
            <a:r>
              <a:rPr lang="en-GB" sz="1400" dirty="0">
                <a:solidFill>
                  <a:srgbClr val="000000"/>
                </a:solidFill>
                <a:latin typeface="Consolas" panose="020B0609020204030204" pitchFamily="49" charset="0"/>
              </a:rPr>
              <a:t>] != ' ‘): continue</a:t>
            </a:r>
          </a:p>
          <a:p>
            <a:pPr marL="0" indent="0">
              <a:buNone/>
            </a:pPr>
            <a:r>
              <a:rPr lang="en-GB" sz="1400" dirty="0">
                <a:solidFill>
                  <a:srgbClr val="000000"/>
                </a:solidFill>
                <a:latin typeface="Consolas" panose="020B0609020204030204" pitchFamily="49" charset="0"/>
              </a:rPr>
              <a:t>            if(</a:t>
            </a:r>
            <a:r>
              <a:rPr lang="en-GB" sz="1400" dirty="0" err="1">
                <a:solidFill>
                  <a:srgbClr val="000000"/>
                </a:solidFill>
                <a:latin typeface="Consolas" panose="020B0609020204030204" pitchFamily="49" charset="0"/>
              </a:rPr>
              <a:t>self.board.boards</a:t>
            </a:r>
            <a:r>
              <a:rPr lang="en-GB" sz="1400" dirty="0">
                <a:solidFill>
                  <a:srgbClr val="000000"/>
                </a:solidFill>
                <a:latin typeface="Consolas" panose="020B0609020204030204" pitchFamily="49" charset="0"/>
              </a:rPr>
              <a:t>[</a:t>
            </a:r>
            <a:r>
              <a:rPr lang="en-GB" sz="1400" dirty="0" err="1">
                <a:solidFill>
                  <a:srgbClr val="000000"/>
                </a:solidFill>
                <a:latin typeface="Consolas" panose="020B0609020204030204" pitchFamily="49" charset="0"/>
              </a:rPr>
              <a:t>self.player</a:t>
            </a:r>
            <a:r>
              <a:rPr lang="en-GB" sz="1400" dirty="0">
                <a:solidFill>
                  <a:srgbClr val="000000"/>
                </a:solidFill>
                <a:latin typeface="Consolas" panose="020B0609020204030204" pitchFamily="49" charset="0"/>
              </a:rPr>
              <a:t>][</a:t>
            </a:r>
            <a:r>
              <a:rPr lang="en-GB" sz="1400" dirty="0" err="1">
                <a:solidFill>
                  <a:srgbClr val="000000"/>
                </a:solidFill>
                <a:latin typeface="Consolas" panose="020B0609020204030204" pitchFamily="49" charset="0"/>
              </a:rPr>
              <a:t>color_side</a:t>
            </a:r>
            <a:r>
              <a:rPr lang="en-GB" sz="1400" dirty="0">
                <a:solidFill>
                  <a:srgbClr val="000000"/>
                </a:solidFill>
                <a:latin typeface="Consolas" panose="020B0609020204030204" pitchFamily="49" charset="0"/>
              </a:rPr>
              <a:t>][</a:t>
            </a:r>
            <a:r>
              <a:rPr lang="en-GB" sz="1400" dirty="0" err="1">
                <a:solidFill>
                  <a:srgbClr val="000000"/>
                </a:solidFill>
                <a:latin typeface="Consolas" panose="020B0609020204030204" pitchFamily="49" charset="0"/>
              </a:rPr>
              <a:t>i</a:t>
            </a:r>
            <a:r>
              <a:rPr lang="en-GB" sz="1400" dirty="0">
                <a:solidFill>
                  <a:srgbClr val="000000"/>
                </a:solidFill>
                <a:latin typeface="Consolas" panose="020B0609020204030204" pitchFamily="49" charset="0"/>
              </a:rPr>
              <a:t>][j] == ' ‘): </a:t>
            </a:r>
            <a:r>
              <a:rPr lang="en-GB" sz="1400" dirty="0" err="1">
                <a:solidFill>
                  <a:srgbClr val="000000"/>
                </a:solidFill>
                <a:latin typeface="Consolas" panose="020B0609020204030204" pitchFamily="49" charset="0"/>
              </a:rPr>
              <a:t>options.append</a:t>
            </a:r>
            <a:r>
              <a:rPr lang="en-GB" sz="1400" dirty="0">
                <a:solidFill>
                  <a:srgbClr val="000000"/>
                </a:solidFill>
                <a:latin typeface="Consolas" panose="020B0609020204030204" pitchFamily="49" charset="0"/>
              </a:rPr>
              <a:t>([</a:t>
            </a:r>
            <a:r>
              <a:rPr lang="en-GB" sz="1400" dirty="0" err="1">
                <a:solidFill>
                  <a:srgbClr val="000000"/>
                </a:solidFill>
                <a:latin typeface="Consolas" panose="020B0609020204030204" pitchFamily="49" charset="0"/>
              </a:rPr>
              <a:t>i</a:t>
            </a:r>
            <a:r>
              <a:rPr lang="en-GB" sz="1400" dirty="0">
                <a:solidFill>
                  <a:srgbClr val="000000"/>
                </a:solidFill>
                <a:latin typeface="Consolas" panose="020B0609020204030204" pitchFamily="49" charset="0"/>
              </a:rPr>
              <a:t>, j])</a:t>
            </a:r>
          </a:p>
          <a:p>
            <a:pPr marL="0" indent="0">
              <a:buNone/>
            </a:pPr>
            <a:r>
              <a:rPr lang="en-GB" sz="1400" dirty="0">
                <a:solidFill>
                  <a:srgbClr val="000000"/>
                </a:solidFill>
                <a:latin typeface="Consolas" panose="020B0609020204030204" pitchFamily="49" charset="0"/>
              </a:rPr>
              <a:t>    return options</a:t>
            </a:r>
          </a:p>
        </p:txBody>
      </p:sp>
    </p:spTree>
    <p:extLst>
      <p:ext uri="{BB962C8B-B14F-4D97-AF65-F5344CB8AC3E}">
        <p14:creationId xmlns:p14="http://schemas.microsoft.com/office/powerpoint/2010/main" val="257755895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0" name="Rectangle 29">
            <a:extLst>
              <a:ext uri="{FF2B5EF4-FFF2-40B4-BE49-F238E27FC236}">
                <a16:creationId xmlns:a16="http://schemas.microsoft.com/office/drawing/2014/main" id="{3B854194-185D-494D-905C-7C7CB2E30F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608211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Rectangle 31">
            <a:extLst>
              <a:ext uri="{FF2B5EF4-FFF2-40B4-BE49-F238E27FC236}">
                <a16:creationId xmlns:a16="http://schemas.microsoft.com/office/drawing/2014/main" id="{B4F5FA0D-0104-4987-8241-EFF7C85B88D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91998" cy="6858000"/>
          </a:xfrm>
          <a:prstGeom prst="rect">
            <a:avLst/>
          </a:prstGeom>
          <a:gradFill>
            <a:gsLst>
              <a:gs pos="0">
                <a:schemeClr val="accent1">
                  <a:lumMod val="90000"/>
                </a:schemeClr>
              </a:gs>
              <a:gs pos="25000">
                <a:schemeClr val="accent1">
                  <a:lumMod val="90000"/>
                </a:schemeClr>
              </a:gs>
              <a:gs pos="94000">
                <a:schemeClr val="bg2">
                  <a:lumMod val="25000"/>
                </a:schemeClr>
              </a:gs>
              <a:gs pos="100000">
                <a:schemeClr val="bg2">
                  <a:lumMod val="25000"/>
                </a:schemeClr>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4" name="Picture 33">
            <a:extLst>
              <a:ext uri="{FF2B5EF4-FFF2-40B4-BE49-F238E27FC236}">
                <a16:creationId xmlns:a16="http://schemas.microsoft.com/office/drawing/2014/main" id="{2897127E-6CEF-446C-BE87-93B7C46E49D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a:extLst>
              <a:ext uri="{FF2B5EF4-FFF2-40B4-BE49-F238E27FC236}">
                <a16:creationId xmlns:a16="http://schemas.microsoft.com/office/drawing/2014/main" id="{999B2FBF-332A-42F7-8598-F50E629C8293}"/>
              </a:ext>
            </a:extLst>
          </p:cNvPr>
          <p:cNvSpPr>
            <a:spLocks noGrp="1"/>
          </p:cNvSpPr>
          <p:nvPr>
            <p:ph type="title"/>
          </p:nvPr>
        </p:nvSpPr>
        <p:spPr>
          <a:xfrm>
            <a:off x="640079" y="2053641"/>
            <a:ext cx="3669161" cy="2760098"/>
          </a:xfrm>
        </p:spPr>
        <p:txBody>
          <a:bodyPr>
            <a:normAutofit/>
          </a:bodyPr>
          <a:lstStyle/>
          <a:p>
            <a:r>
              <a:rPr lang="en-GB" b="1">
                <a:solidFill>
                  <a:srgbClr val="FFFFFF"/>
                </a:solidFill>
              </a:rPr>
              <a:t>Search Problem Formulation</a:t>
            </a:r>
          </a:p>
        </p:txBody>
      </p:sp>
      <p:sp>
        <p:nvSpPr>
          <p:cNvPr id="3" name="Content Placeholder 2">
            <a:extLst>
              <a:ext uri="{FF2B5EF4-FFF2-40B4-BE49-F238E27FC236}">
                <a16:creationId xmlns:a16="http://schemas.microsoft.com/office/drawing/2014/main" id="{BEA4BDB1-EA60-4968-B3B5-6246A6F9A8B1}"/>
              </a:ext>
            </a:extLst>
          </p:cNvPr>
          <p:cNvSpPr>
            <a:spLocks noGrp="1"/>
          </p:cNvSpPr>
          <p:nvPr>
            <p:ph idx="1"/>
          </p:nvPr>
        </p:nvSpPr>
        <p:spPr>
          <a:xfrm>
            <a:off x="5757406" y="451670"/>
            <a:ext cx="6326359" cy="5230634"/>
          </a:xfrm>
        </p:spPr>
        <p:txBody>
          <a:bodyPr anchor="ctr">
            <a:normAutofit/>
          </a:bodyPr>
          <a:lstStyle/>
          <a:p>
            <a:pPr marL="0" indent="0">
              <a:buNone/>
            </a:pPr>
            <a:r>
              <a:rPr lang="en-GB" sz="1400" b="1" dirty="0">
                <a:solidFill>
                  <a:srgbClr val="000000"/>
                </a:solidFill>
              </a:rPr>
              <a:t>Operator Preconditions (continuation):</a:t>
            </a:r>
            <a:endParaRPr lang="en-GB" sz="1400" dirty="0">
              <a:solidFill>
                <a:srgbClr val="000000"/>
              </a:solidFill>
            </a:endParaRPr>
          </a:p>
          <a:p>
            <a:pPr marL="0" indent="0">
              <a:buNone/>
            </a:pPr>
            <a:r>
              <a:rPr lang="en-GB" sz="1400" dirty="0">
                <a:solidFill>
                  <a:srgbClr val="000000"/>
                </a:solidFill>
              </a:rPr>
              <a:t>“</a:t>
            </a:r>
            <a:r>
              <a:rPr lang="en-GB" sz="1400" dirty="0" err="1">
                <a:solidFill>
                  <a:srgbClr val="000000"/>
                </a:solidFill>
              </a:rPr>
              <a:t>legalAgressiveMoves</a:t>
            </a:r>
            <a:r>
              <a:rPr lang="en-GB" sz="1400" dirty="0">
                <a:solidFill>
                  <a:srgbClr val="000000"/>
                </a:solidFill>
              </a:rPr>
              <a:t>” returns which pieces can perform an aggressive move, for a given movement and board colour.</a:t>
            </a:r>
          </a:p>
          <a:p>
            <a:pPr marL="0" indent="0">
              <a:buNone/>
            </a:pPr>
            <a:endParaRPr lang="en-GB" sz="1100" dirty="0">
              <a:solidFill>
                <a:srgbClr val="000000"/>
              </a:solidFill>
            </a:endParaRPr>
          </a:p>
          <a:p>
            <a:pPr marL="0" indent="0">
              <a:buNone/>
            </a:pPr>
            <a:r>
              <a:rPr lang="en-GB" sz="1200" b="1" dirty="0">
                <a:solidFill>
                  <a:srgbClr val="000000"/>
                </a:solidFill>
                <a:latin typeface="Consolas" panose="020B0609020204030204" pitchFamily="49" charset="0"/>
              </a:rPr>
              <a:t>def </a:t>
            </a:r>
            <a:r>
              <a:rPr lang="en-GB" sz="1200" b="1" dirty="0" err="1">
                <a:solidFill>
                  <a:srgbClr val="000000"/>
                </a:solidFill>
                <a:latin typeface="Consolas" panose="020B0609020204030204" pitchFamily="49" charset="0"/>
              </a:rPr>
              <a:t>legalAgressiveMoves</a:t>
            </a:r>
            <a:r>
              <a:rPr lang="en-GB" sz="1200" b="1" dirty="0">
                <a:solidFill>
                  <a:srgbClr val="000000"/>
                </a:solidFill>
                <a:latin typeface="Consolas" panose="020B0609020204030204" pitchFamily="49" charset="0"/>
              </a:rPr>
              <a:t>(self, offset, </a:t>
            </a:r>
            <a:r>
              <a:rPr lang="en-GB" sz="1200" b="1" dirty="0" err="1">
                <a:solidFill>
                  <a:srgbClr val="000000"/>
                </a:solidFill>
                <a:latin typeface="Consolas" panose="020B0609020204030204" pitchFamily="49" charset="0"/>
              </a:rPr>
              <a:t>other_color</a:t>
            </a:r>
            <a:r>
              <a:rPr lang="en-GB" sz="1200" b="1" dirty="0">
                <a:solidFill>
                  <a:srgbClr val="000000"/>
                </a:solidFill>
                <a:latin typeface="Consolas" panose="020B0609020204030204" pitchFamily="49" charset="0"/>
              </a:rPr>
              <a:t>, piece, </a:t>
            </a:r>
            <a:r>
              <a:rPr lang="en-GB" sz="1200" b="1" dirty="0" err="1">
                <a:solidFill>
                  <a:srgbClr val="000000"/>
                </a:solidFill>
                <a:latin typeface="Consolas" panose="020B0609020204030204" pitchFamily="49" charset="0"/>
              </a:rPr>
              <a:t>other_piece</a:t>
            </a:r>
            <a:r>
              <a:rPr lang="en-GB" sz="1200" b="1" dirty="0">
                <a:solidFill>
                  <a:srgbClr val="000000"/>
                </a:solidFill>
                <a:latin typeface="Consolas" panose="020B0609020204030204" pitchFamily="49" charset="0"/>
              </a:rPr>
              <a:t>):</a:t>
            </a:r>
          </a:p>
          <a:p>
            <a:pPr marL="0" indent="0">
              <a:buNone/>
            </a:pPr>
            <a:r>
              <a:rPr lang="en-GB" sz="1200" dirty="0">
                <a:solidFill>
                  <a:srgbClr val="000000"/>
                </a:solidFill>
                <a:latin typeface="Consolas" panose="020B0609020204030204" pitchFamily="49" charset="0"/>
              </a:rPr>
              <a:t>    options1 = []</a:t>
            </a:r>
          </a:p>
          <a:p>
            <a:pPr marL="0" indent="0">
              <a:buNone/>
            </a:pPr>
            <a:r>
              <a:rPr lang="en-GB" sz="1200" dirty="0">
                <a:solidFill>
                  <a:srgbClr val="000000"/>
                </a:solidFill>
                <a:latin typeface="Consolas" panose="020B0609020204030204" pitchFamily="49" charset="0"/>
              </a:rPr>
              <a:t>    options2 = []</a:t>
            </a:r>
          </a:p>
          <a:p>
            <a:pPr marL="0" indent="0">
              <a:buNone/>
            </a:pPr>
            <a:r>
              <a:rPr lang="en-GB" sz="1200" dirty="0">
                <a:solidFill>
                  <a:srgbClr val="000000"/>
                </a:solidFill>
                <a:latin typeface="Consolas" panose="020B0609020204030204" pitchFamily="49" charset="0"/>
              </a:rPr>
              <a:t>        for row in range(4):</a:t>
            </a:r>
          </a:p>
          <a:p>
            <a:pPr marL="0" indent="0">
              <a:buNone/>
            </a:pPr>
            <a:r>
              <a:rPr lang="en-GB" sz="1200" dirty="0">
                <a:solidFill>
                  <a:srgbClr val="000000"/>
                </a:solidFill>
                <a:latin typeface="Consolas" panose="020B0609020204030204" pitchFamily="49" charset="0"/>
              </a:rPr>
              <a:t>            for col in range(4):</a:t>
            </a:r>
          </a:p>
          <a:p>
            <a:pPr marL="0" indent="0">
              <a:buNone/>
            </a:pPr>
            <a:r>
              <a:rPr lang="en-GB" sz="1200" dirty="0">
                <a:solidFill>
                  <a:srgbClr val="000000"/>
                </a:solidFill>
                <a:latin typeface="Consolas" panose="020B0609020204030204" pitchFamily="49" charset="0"/>
              </a:rPr>
              <a:t>                if(</a:t>
            </a:r>
            <a:r>
              <a:rPr lang="en-GB" sz="1200" dirty="0" err="1">
                <a:solidFill>
                  <a:srgbClr val="000000"/>
                </a:solidFill>
                <a:latin typeface="Consolas" panose="020B0609020204030204" pitchFamily="49" charset="0"/>
              </a:rPr>
              <a:t>self.board.boards</a:t>
            </a:r>
            <a:r>
              <a:rPr lang="en-GB" sz="1200" dirty="0">
                <a:solidFill>
                  <a:srgbClr val="000000"/>
                </a:solidFill>
                <a:latin typeface="Consolas" panose="020B0609020204030204" pitchFamily="49" charset="0"/>
              </a:rPr>
              <a:t>[0][</a:t>
            </a:r>
            <a:r>
              <a:rPr lang="en-GB" sz="1200" dirty="0" err="1">
                <a:solidFill>
                  <a:srgbClr val="000000"/>
                </a:solidFill>
                <a:latin typeface="Consolas" panose="020B0609020204030204" pitchFamily="49" charset="0"/>
              </a:rPr>
              <a:t>other_color</a:t>
            </a:r>
            <a:r>
              <a:rPr lang="en-GB" sz="1200" dirty="0">
                <a:solidFill>
                  <a:srgbClr val="000000"/>
                </a:solidFill>
                <a:latin typeface="Consolas" panose="020B0609020204030204" pitchFamily="49" charset="0"/>
              </a:rPr>
              <a:t>][row][col] == piece):</a:t>
            </a:r>
          </a:p>
          <a:p>
            <a:pPr marL="0" indent="0">
              <a:buNone/>
            </a:pPr>
            <a:r>
              <a:rPr lang="en-GB" sz="1200" dirty="0">
                <a:solidFill>
                  <a:srgbClr val="000000"/>
                </a:solidFill>
                <a:latin typeface="Consolas" panose="020B0609020204030204" pitchFamily="49" charset="0"/>
              </a:rPr>
              <a:t>                    if(</a:t>
            </a:r>
            <a:r>
              <a:rPr lang="en-GB" sz="1200" b="1" dirty="0" err="1">
                <a:solidFill>
                  <a:srgbClr val="000000"/>
                </a:solidFill>
                <a:latin typeface="Consolas" panose="020B0609020204030204" pitchFamily="49" charset="0"/>
              </a:rPr>
              <a:t>self.verifyDirection</a:t>
            </a:r>
            <a:r>
              <a:rPr lang="en-GB" sz="1200" b="1" dirty="0">
                <a:solidFill>
                  <a:srgbClr val="000000"/>
                </a:solidFill>
                <a:latin typeface="Consolas" panose="020B0609020204030204" pitchFamily="49" charset="0"/>
              </a:rPr>
              <a:t>(0, </a:t>
            </a:r>
            <a:r>
              <a:rPr lang="en-GB" sz="1200" b="1" dirty="0" err="1">
                <a:solidFill>
                  <a:srgbClr val="000000"/>
                </a:solidFill>
                <a:latin typeface="Consolas" panose="020B0609020204030204" pitchFamily="49" charset="0"/>
              </a:rPr>
              <a:t>other_color</a:t>
            </a:r>
            <a:r>
              <a:rPr lang="en-GB" sz="1200" b="1" dirty="0">
                <a:solidFill>
                  <a:srgbClr val="000000"/>
                </a:solidFill>
                <a:latin typeface="Consolas" panose="020B0609020204030204" pitchFamily="49" charset="0"/>
              </a:rPr>
              <a:t>, row, col, offset, piece, </a:t>
            </a:r>
            <a:r>
              <a:rPr lang="en-GB" sz="1200" b="1" dirty="0" err="1">
                <a:solidFill>
                  <a:srgbClr val="000000"/>
                </a:solidFill>
                <a:latin typeface="Consolas" panose="020B0609020204030204" pitchFamily="49" charset="0"/>
              </a:rPr>
              <a:t>other_piece</a:t>
            </a:r>
            <a:r>
              <a:rPr lang="en-GB" sz="1200" b="1" dirty="0">
                <a:solidFill>
                  <a:srgbClr val="000000"/>
                </a:solidFill>
                <a:latin typeface="Consolas" panose="020B0609020204030204" pitchFamily="49" charset="0"/>
              </a:rPr>
              <a:t>)</a:t>
            </a:r>
            <a:r>
              <a:rPr lang="en-GB" sz="1200" dirty="0">
                <a:solidFill>
                  <a:srgbClr val="000000"/>
                </a:solidFill>
                <a:latin typeface="Consolas" panose="020B0609020204030204" pitchFamily="49" charset="0"/>
              </a:rPr>
              <a:t>):</a:t>
            </a:r>
          </a:p>
          <a:p>
            <a:pPr marL="0" indent="0">
              <a:buNone/>
            </a:pPr>
            <a:r>
              <a:rPr lang="en-GB" sz="1200" dirty="0">
                <a:solidFill>
                  <a:srgbClr val="000000"/>
                </a:solidFill>
                <a:latin typeface="Consolas" panose="020B0609020204030204" pitchFamily="49" charset="0"/>
              </a:rPr>
              <a:t>                        options1.append([row, col])</a:t>
            </a:r>
          </a:p>
          <a:p>
            <a:pPr marL="0" indent="0">
              <a:buNone/>
            </a:pPr>
            <a:r>
              <a:rPr lang="en-GB" sz="1200" dirty="0">
                <a:solidFill>
                  <a:srgbClr val="000000"/>
                </a:solidFill>
                <a:latin typeface="Consolas" panose="020B0609020204030204" pitchFamily="49" charset="0"/>
              </a:rPr>
              <a:t>                if(</a:t>
            </a:r>
            <a:r>
              <a:rPr lang="en-GB" sz="1200" dirty="0" err="1">
                <a:solidFill>
                  <a:srgbClr val="000000"/>
                </a:solidFill>
                <a:latin typeface="Consolas" panose="020B0609020204030204" pitchFamily="49" charset="0"/>
              </a:rPr>
              <a:t>self.board.boards</a:t>
            </a:r>
            <a:r>
              <a:rPr lang="en-GB" sz="1200" dirty="0">
                <a:solidFill>
                  <a:srgbClr val="000000"/>
                </a:solidFill>
                <a:latin typeface="Consolas" panose="020B0609020204030204" pitchFamily="49" charset="0"/>
              </a:rPr>
              <a:t>[1][</a:t>
            </a:r>
            <a:r>
              <a:rPr lang="en-GB" sz="1200" dirty="0" err="1">
                <a:solidFill>
                  <a:srgbClr val="000000"/>
                </a:solidFill>
                <a:latin typeface="Consolas" panose="020B0609020204030204" pitchFamily="49" charset="0"/>
              </a:rPr>
              <a:t>other_color</a:t>
            </a:r>
            <a:r>
              <a:rPr lang="en-GB" sz="1200" dirty="0">
                <a:solidFill>
                  <a:srgbClr val="000000"/>
                </a:solidFill>
                <a:latin typeface="Consolas" panose="020B0609020204030204" pitchFamily="49" charset="0"/>
              </a:rPr>
              <a:t>][row][col] == piece):</a:t>
            </a:r>
          </a:p>
          <a:p>
            <a:pPr marL="0" indent="0">
              <a:buNone/>
            </a:pPr>
            <a:r>
              <a:rPr lang="en-GB" sz="1200" dirty="0">
                <a:solidFill>
                  <a:srgbClr val="000000"/>
                </a:solidFill>
                <a:latin typeface="Consolas" panose="020B0609020204030204" pitchFamily="49" charset="0"/>
              </a:rPr>
              <a:t>                    if(</a:t>
            </a:r>
            <a:r>
              <a:rPr lang="en-GB" sz="1200" b="1" dirty="0" err="1">
                <a:solidFill>
                  <a:srgbClr val="000000"/>
                </a:solidFill>
                <a:latin typeface="Consolas" panose="020B0609020204030204" pitchFamily="49" charset="0"/>
              </a:rPr>
              <a:t>self.verifyDirection</a:t>
            </a:r>
            <a:r>
              <a:rPr lang="en-GB" sz="1200" b="1" dirty="0">
                <a:solidFill>
                  <a:srgbClr val="000000"/>
                </a:solidFill>
                <a:latin typeface="Consolas" panose="020B0609020204030204" pitchFamily="49" charset="0"/>
              </a:rPr>
              <a:t>(1, </a:t>
            </a:r>
            <a:r>
              <a:rPr lang="en-GB" sz="1200" b="1" dirty="0" err="1">
                <a:solidFill>
                  <a:srgbClr val="000000"/>
                </a:solidFill>
                <a:latin typeface="Consolas" panose="020B0609020204030204" pitchFamily="49" charset="0"/>
              </a:rPr>
              <a:t>other_color</a:t>
            </a:r>
            <a:r>
              <a:rPr lang="en-GB" sz="1200" b="1" dirty="0">
                <a:solidFill>
                  <a:srgbClr val="000000"/>
                </a:solidFill>
                <a:latin typeface="Consolas" panose="020B0609020204030204" pitchFamily="49" charset="0"/>
              </a:rPr>
              <a:t>, row, col, offset, piece, </a:t>
            </a:r>
            <a:r>
              <a:rPr lang="en-GB" sz="1200" b="1" dirty="0" err="1">
                <a:solidFill>
                  <a:srgbClr val="000000"/>
                </a:solidFill>
                <a:latin typeface="Consolas" panose="020B0609020204030204" pitchFamily="49" charset="0"/>
              </a:rPr>
              <a:t>other_piece</a:t>
            </a:r>
            <a:r>
              <a:rPr lang="en-GB" sz="1200" b="1" dirty="0">
                <a:solidFill>
                  <a:srgbClr val="000000"/>
                </a:solidFill>
                <a:latin typeface="Consolas" panose="020B0609020204030204" pitchFamily="49" charset="0"/>
              </a:rPr>
              <a:t>)</a:t>
            </a:r>
            <a:r>
              <a:rPr lang="en-GB" sz="1200" dirty="0">
                <a:solidFill>
                  <a:srgbClr val="000000"/>
                </a:solidFill>
                <a:latin typeface="Consolas" panose="020B0609020204030204" pitchFamily="49" charset="0"/>
              </a:rPr>
              <a:t>):</a:t>
            </a:r>
          </a:p>
          <a:p>
            <a:pPr marL="0" indent="0">
              <a:buNone/>
            </a:pPr>
            <a:r>
              <a:rPr lang="en-GB" sz="1200" dirty="0">
                <a:solidFill>
                  <a:srgbClr val="000000"/>
                </a:solidFill>
                <a:latin typeface="Consolas" panose="020B0609020204030204" pitchFamily="49" charset="0"/>
              </a:rPr>
              <a:t>                        options2.append([row, col])</a:t>
            </a:r>
          </a:p>
          <a:p>
            <a:pPr marL="0" indent="0">
              <a:buNone/>
            </a:pPr>
            <a:r>
              <a:rPr lang="en-GB" sz="1200" dirty="0">
                <a:solidFill>
                  <a:srgbClr val="000000"/>
                </a:solidFill>
                <a:latin typeface="Consolas" panose="020B0609020204030204" pitchFamily="49" charset="0"/>
              </a:rPr>
              <a:t>    return [options1, options2]</a:t>
            </a:r>
          </a:p>
        </p:txBody>
      </p:sp>
    </p:spTree>
    <p:extLst>
      <p:ext uri="{BB962C8B-B14F-4D97-AF65-F5344CB8AC3E}">
        <p14:creationId xmlns:p14="http://schemas.microsoft.com/office/powerpoint/2010/main" val="138103393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0" name="Rectangle 29">
            <a:extLst>
              <a:ext uri="{FF2B5EF4-FFF2-40B4-BE49-F238E27FC236}">
                <a16:creationId xmlns:a16="http://schemas.microsoft.com/office/drawing/2014/main" id="{3B854194-185D-494D-905C-7C7CB2E30F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608211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Rectangle 31">
            <a:extLst>
              <a:ext uri="{FF2B5EF4-FFF2-40B4-BE49-F238E27FC236}">
                <a16:creationId xmlns:a16="http://schemas.microsoft.com/office/drawing/2014/main" id="{B4F5FA0D-0104-4987-8241-EFF7C85B88D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91998" cy="6858000"/>
          </a:xfrm>
          <a:prstGeom prst="rect">
            <a:avLst/>
          </a:prstGeom>
          <a:gradFill>
            <a:gsLst>
              <a:gs pos="0">
                <a:schemeClr val="accent1">
                  <a:lumMod val="90000"/>
                </a:schemeClr>
              </a:gs>
              <a:gs pos="25000">
                <a:schemeClr val="accent1">
                  <a:lumMod val="90000"/>
                </a:schemeClr>
              </a:gs>
              <a:gs pos="94000">
                <a:schemeClr val="bg2">
                  <a:lumMod val="25000"/>
                </a:schemeClr>
              </a:gs>
              <a:gs pos="100000">
                <a:schemeClr val="bg2">
                  <a:lumMod val="25000"/>
                </a:schemeClr>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4" name="Picture 33">
            <a:extLst>
              <a:ext uri="{FF2B5EF4-FFF2-40B4-BE49-F238E27FC236}">
                <a16:creationId xmlns:a16="http://schemas.microsoft.com/office/drawing/2014/main" id="{2897127E-6CEF-446C-BE87-93B7C46E49D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a:extLst>
              <a:ext uri="{FF2B5EF4-FFF2-40B4-BE49-F238E27FC236}">
                <a16:creationId xmlns:a16="http://schemas.microsoft.com/office/drawing/2014/main" id="{999B2FBF-332A-42F7-8598-F50E629C8293}"/>
              </a:ext>
            </a:extLst>
          </p:cNvPr>
          <p:cNvSpPr>
            <a:spLocks noGrp="1"/>
          </p:cNvSpPr>
          <p:nvPr>
            <p:ph type="title"/>
          </p:nvPr>
        </p:nvSpPr>
        <p:spPr>
          <a:xfrm>
            <a:off x="640079" y="2053641"/>
            <a:ext cx="3669161" cy="2760098"/>
          </a:xfrm>
        </p:spPr>
        <p:txBody>
          <a:bodyPr>
            <a:normAutofit/>
          </a:bodyPr>
          <a:lstStyle/>
          <a:p>
            <a:r>
              <a:rPr lang="en-GB" b="1" dirty="0">
                <a:solidFill>
                  <a:srgbClr val="FFFFFF"/>
                </a:solidFill>
              </a:rPr>
              <a:t>Search Problem Formulation</a:t>
            </a:r>
          </a:p>
        </p:txBody>
      </p:sp>
      <p:sp>
        <p:nvSpPr>
          <p:cNvPr id="3" name="Content Placeholder 2">
            <a:extLst>
              <a:ext uri="{FF2B5EF4-FFF2-40B4-BE49-F238E27FC236}">
                <a16:creationId xmlns:a16="http://schemas.microsoft.com/office/drawing/2014/main" id="{BEA4BDB1-EA60-4968-B3B5-6246A6F9A8B1}"/>
              </a:ext>
            </a:extLst>
          </p:cNvPr>
          <p:cNvSpPr>
            <a:spLocks noGrp="1"/>
          </p:cNvSpPr>
          <p:nvPr>
            <p:ph idx="1"/>
          </p:nvPr>
        </p:nvSpPr>
        <p:spPr>
          <a:xfrm>
            <a:off x="5573950" y="1"/>
            <a:ext cx="6546714" cy="6906638"/>
          </a:xfrm>
        </p:spPr>
        <p:txBody>
          <a:bodyPr anchor="ctr">
            <a:normAutofit/>
          </a:bodyPr>
          <a:lstStyle/>
          <a:p>
            <a:pPr marL="0" indent="0">
              <a:buNone/>
            </a:pPr>
            <a:r>
              <a:rPr lang="en-GB" sz="1600" b="1" dirty="0">
                <a:solidFill>
                  <a:srgbClr val="000000"/>
                </a:solidFill>
              </a:rPr>
              <a:t>Operator Effects:</a:t>
            </a:r>
          </a:p>
          <a:p>
            <a:pPr marL="0" indent="0">
              <a:buNone/>
            </a:pPr>
            <a:endParaRPr lang="en-GB" sz="600" b="1" dirty="0">
              <a:solidFill>
                <a:srgbClr val="000000"/>
              </a:solidFill>
            </a:endParaRPr>
          </a:p>
          <a:p>
            <a:pPr marL="0" indent="0">
              <a:buNone/>
            </a:pPr>
            <a:r>
              <a:rPr lang="en-GB" sz="1200" b="1" dirty="0">
                <a:solidFill>
                  <a:srgbClr val="000000"/>
                </a:solidFill>
                <a:latin typeface="Calibri" panose="020F0502020204030204" pitchFamily="34" charset="0"/>
                <a:cs typeface="Calibri" panose="020F0502020204030204" pitchFamily="34" charset="0"/>
              </a:rPr>
              <a:t>def </a:t>
            </a:r>
            <a:r>
              <a:rPr lang="en-GB" sz="1200" b="1" dirty="0" err="1">
                <a:solidFill>
                  <a:srgbClr val="000000"/>
                </a:solidFill>
                <a:latin typeface="Calibri" panose="020F0502020204030204" pitchFamily="34" charset="0"/>
                <a:cs typeface="Calibri" panose="020F0502020204030204" pitchFamily="34" charset="0"/>
              </a:rPr>
              <a:t>updateBoard</a:t>
            </a:r>
            <a:r>
              <a:rPr lang="en-GB" sz="1200" b="1" dirty="0">
                <a:solidFill>
                  <a:srgbClr val="000000"/>
                </a:solidFill>
                <a:latin typeface="Calibri" panose="020F0502020204030204" pitchFamily="34" charset="0"/>
                <a:cs typeface="Calibri" panose="020F0502020204030204" pitchFamily="34" charset="0"/>
              </a:rPr>
              <a:t>(self, </a:t>
            </a:r>
            <a:r>
              <a:rPr lang="en-GB" sz="1200" b="1" dirty="0" err="1">
                <a:solidFill>
                  <a:srgbClr val="000000"/>
                </a:solidFill>
                <a:latin typeface="Calibri" panose="020F0502020204030204" pitchFamily="34" charset="0"/>
                <a:cs typeface="Calibri" panose="020F0502020204030204" pitchFamily="34" charset="0"/>
              </a:rPr>
              <a:t>passive_piece</a:t>
            </a:r>
            <a:r>
              <a:rPr lang="en-GB" sz="1200" b="1" dirty="0">
                <a:solidFill>
                  <a:srgbClr val="000000"/>
                </a:solidFill>
                <a:latin typeface="Calibri" panose="020F0502020204030204" pitchFamily="34" charset="0"/>
                <a:cs typeface="Calibri" panose="020F0502020204030204" pitchFamily="34" charset="0"/>
              </a:rPr>
              <a:t>, </a:t>
            </a:r>
            <a:r>
              <a:rPr lang="en-GB" sz="1200" b="1" dirty="0" err="1">
                <a:solidFill>
                  <a:srgbClr val="000000"/>
                </a:solidFill>
                <a:latin typeface="Calibri" panose="020F0502020204030204" pitchFamily="34" charset="0"/>
                <a:cs typeface="Calibri" panose="020F0502020204030204" pitchFamily="34" charset="0"/>
              </a:rPr>
              <a:t>agressive_piece</a:t>
            </a:r>
            <a:r>
              <a:rPr lang="en-GB" sz="1200" b="1" dirty="0">
                <a:solidFill>
                  <a:srgbClr val="000000"/>
                </a:solidFill>
                <a:latin typeface="Calibri" panose="020F0502020204030204" pitchFamily="34" charset="0"/>
                <a:cs typeface="Calibri" panose="020F0502020204030204" pitchFamily="34" charset="0"/>
              </a:rPr>
              <a:t>, offset, piece, </a:t>
            </a:r>
            <a:r>
              <a:rPr lang="en-GB" sz="1200" b="1" dirty="0" err="1">
                <a:solidFill>
                  <a:srgbClr val="000000"/>
                </a:solidFill>
                <a:latin typeface="Calibri" panose="020F0502020204030204" pitchFamily="34" charset="0"/>
                <a:cs typeface="Calibri" panose="020F0502020204030204" pitchFamily="34" charset="0"/>
              </a:rPr>
              <a:t>other_piece</a:t>
            </a:r>
            <a:r>
              <a:rPr lang="en-GB" sz="1200" b="1" dirty="0">
                <a:solidFill>
                  <a:srgbClr val="000000"/>
                </a:solidFill>
                <a:latin typeface="Calibri" panose="020F0502020204030204" pitchFamily="34" charset="0"/>
                <a:cs typeface="Calibri" panose="020F0502020204030204" pitchFamily="34" charset="0"/>
              </a:rPr>
              <a:t>):</a:t>
            </a:r>
          </a:p>
          <a:p>
            <a:pPr marL="0" indent="0">
              <a:buNone/>
            </a:pPr>
            <a:r>
              <a:rPr lang="en-GB" sz="1200" dirty="0">
                <a:solidFill>
                  <a:srgbClr val="000000"/>
                </a:solidFill>
                <a:latin typeface="Calibri" panose="020F0502020204030204" pitchFamily="34" charset="0"/>
                <a:cs typeface="Calibri" panose="020F0502020204030204" pitchFamily="34" charset="0"/>
              </a:rPr>
              <a:t>    </a:t>
            </a:r>
            <a:r>
              <a:rPr lang="en-GB" sz="1200" dirty="0" err="1">
                <a:solidFill>
                  <a:srgbClr val="000000"/>
                </a:solidFill>
                <a:latin typeface="Calibri" panose="020F0502020204030204" pitchFamily="34" charset="0"/>
                <a:cs typeface="Calibri" panose="020F0502020204030204" pitchFamily="34" charset="0"/>
              </a:rPr>
              <a:t>self.board.boards</a:t>
            </a:r>
            <a:r>
              <a:rPr lang="en-GB" sz="1200" dirty="0">
                <a:solidFill>
                  <a:srgbClr val="000000"/>
                </a:solidFill>
                <a:latin typeface="Calibri" panose="020F0502020204030204" pitchFamily="34" charset="0"/>
                <a:cs typeface="Calibri" panose="020F0502020204030204" pitchFamily="34" charset="0"/>
              </a:rPr>
              <a:t>[</a:t>
            </a:r>
            <a:r>
              <a:rPr lang="en-GB" sz="1200" dirty="0" err="1">
                <a:solidFill>
                  <a:srgbClr val="000000"/>
                </a:solidFill>
                <a:latin typeface="Calibri" panose="020F0502020204030204" pitchFamily="34" charset="0"/>
                <a:cs typeface="Calibri" panose="020F0502020204030204" pitchFamily="34" charset="0"/>
              </a:rPr>
              <a:t>passive_piece</a:t>
            </a:r>
            <a:r>
              <a:rPr lang="en-GB" sz="1200" dirty="0">
                <a:solidFill>
                  <a:srgbClr val="000000"/>
                </a:solidFill>
                <a:latin typeface="Calibri" panose="020F0502020204030204" pitchFamily="34" charset="0"/>
                <a:cs typeface="Calibri" panose="020F0502020204030204" pitchFamily="34" charset="0"/>
              </a:rPr>
              <a:t>[0]][</a:t>
            </a:r>
            <a:r>
              <a:rPr lang="en-GB" sz="1200" dirty="0" err="1">
                <a:solidFill>
                  <a:srgbClr val="000000"/>
                </a:solidFill>
                <a:latin typeface="Calibri" panose="020F0502020204030204" pitchFamily="34" charset="0"/>
                <a:cs typeface="Calibri" panose="020F0502020204030204" pitchFamily="34" charset="0"/>
              </a:rPr>
              <a:t>passive_piece</a:t>
            </a:r>
            <a:r>
              <a:rPr lang="en-GB" sz="1200" dirty="0">
                <a:solidFill>
                  <a:srgbClr val="000000"/>
                </a:solidFill>
                <a:latin typeface="Calibri" panose="020F0502020204030204" pitchFamily="34" charset="0"/>
                <a:cs typeface="Calibri" panose="020F0502020204030204" pitchFamily="34" charset="0"/>
              </a:rPr>
              <a:t>[1]][</a:t>
            </a:r>
            <a:r>
              <a:rPr lang="en-GB" sz="1200" dirty="0" err="1">
                <a:solidFill>
                  <a:srgbClr val="000000"/>
                </a:solidFill>
                <a:latin typeface="Calibri" panose="020F0502020204030204" pitchFamily="34" charset="0"/>
                <a:cs typeface="Calibri" panose="020F0502020204030204" pitchFamily="34" charset="0"/>
              </a:rPr>
              <a:t>passive_piece</a:t>
            </a:r>
            <a:r>
              <a:rPr lang="en-GB" sz="1200" dirty="0">
                <a:solidFill>
                  <a:srgbClr val="000000"/>
                </a:solidFill>
                <a:latin typeface="Calibri" panose="020F0502020204030204" pitchFamily="34" charset="0"/>
                <a:cs typeface="Calibri" panose="020F0502020204030204" pitchFamily="34" charset="0"/>
              </a:rPr>
              <a:t>[2]][</a:t>
            </a:r>
            <a:r>
              <a:rPr lang="en-GB" sz="1200" dirty="0" err="1">
                <a:solidFill>
                  <a:srgbClr val="000000"/>
                </a:solidFill>
                <a:latin typeface="Calibri" panose="020F0502020204030204" pitchFamily="34" charset="0"/>
                <a:cs typeface="Calibri" panose="020F0502020204030204" pitchFamily="34" charset="0"/>
              </a:rPr>
              <a:t>passive_piece</a:t>
            </a:r>
            <a:r>
              <a:rPr lang="en-GB" sz="1200" dirty="0">
                <a:solidFill>
                  <a:srgbClr val="000000"/>
                </a:solidFill>
                <a:latin typeface="Calibri" panose="020F0502020204030204" pitchFamily="34" charset="0"/>
                <a:cs typeface="Calibri" panose="020F0502020204030204" pitchFamily="34" charset="0"/>
              </a:rPr>
              <a:t>[3]] = ' ‘</a:t>
            </a:r>
          </a:p>
          <a:p>
            <a:pPr marL="0" indent="0">
              <a:buNone/>
            </a:pPr>
            <a:r>
              <a:rPr lang="en-GB" sz="1200" dirty="0">
                <a:solidFill>
                  <a:srgbClr val="000000"/>
                </a:solidFill>
                <a:latin typeface="Calibri" panose="020F0502020204030204" pitchFamily="34" charset="0"/>
                <a:cs typeface="Calibri" panose="020F0502020204030204" pitchFamily="34" charset="0"/>
              </a:rPr>
              <a:t>    </a:t>
            </a:r>
            <a:r>
              <a:rPr lang="en-GB" sz="1200" dirty="0" err="1">
                <a:solidFill>
                  <a:srgbClr val="000000"/>
                </a:solidFill>
                <a:latin typeface="Calibri" panose="020F0502020204030204" pitchFamily="34" charset="0"/>
                <a:cs typeface="Calibri" panose="020F0502020204030204" pitchFamily="34" charset="0"/>
              </a:rPr>
              <a:t>self.board.boards</a:t>
            </a:r>
            <a:r>
              <a:rPr lang="en-GB" sz="1200" dirty="0">
                <a:solidFill>
                  <a:srgbClr val="000000"/>
                </a:solidFill>
                <a:latin typeface="Calibri" panose="020F0502020204030204" pitchFamily="34" charset="0"/>
                <a:cs typeface="Calibri" panose="020F0502020204030204" pitchFamily="34" charset="0"/>
              </a:rPr>
              <a:t>[</a:t>
            </a:r>
            <a:r>
              <a:rPr lang="en-GB" sz="1200" dirty="0" err="1">
                <a:solidFill>
                  <a:srgbClr val="000000"/>
                </a:solidFill>
                <a:latin typeface="Calibri" panose="020F0502020204030204" pitchFamily="34" charset="0"/>
                <a:cs typeface="Calibri" panose="020F0502020204030204" pitchFamily="34" charset="0"/>
              </a:rPr>
              <a:t>passive_piece</a:t>
            </a:r>
            <a:r>
              <a:rPr lang="en-GB" sz="1200" dirty="0">
                <a:solidFill>
                  <a:srgbClr val="000000"/>
                </a:solidFill>
                <a:latin typeface="Calibri" panose="020F0502020204030204" pitchFamily="34" charset="0"/>
                <a:cs typeface="Calibri" panose="020F0502020204030204" pitchFamily="34" charset="0"/>
              </a:rPr>
              <a:t>[0]][</a:t>
            </a:r>
            <a:r>
              <a:rPr lang="en-GB" sz="1200" dirty="0" err="1">
                <a:solidFill>
                  <a:srgbClr val="000000"/>
                </a:solidFill>
                <a:latin typeface="Calibri" panose="020F0502020204030204" pitchFamily="34" charset="0"/>
                <a:cs typeface="Calibri" panose="020F0502020204030204" pitchFamily="34" charset="0"/>
              </a:rPr>
              <a:t>passive_piece</a:t>
            </a:r>
            <a:r>
              <a:rPr lang="en-GB" sz="1200" dirty="0">
                <a:solidFill>
                  <a:srgbClr val="000000"/>
                </a:solidFill>
                <a:latin typeface="Calibri" panose="020F0502020204030204" pitchFamily="34" charset="0"/>
                <a:cs typeface="Calibri" panose="020F0502020204030204" pitchFamily="34" charset="0"/>
              </a:rPr>
              <a:t>[1]][</a:t>
            </a:r>
            <a:r>
              <a:rPr lang="en-GB" sz="1200" dirty="0" err="1">
                <a:solidFill>
                  <a:srgbClr val="000000"/>
                </a:solidFill>
                <a:latin typeface="Calibri" panose="020F0502020204030204" pitchFamily="34" charset="0"/>
                <a:cs typeface="Calibri" panose="020F0502020204030204" pitchFamily="34" charset="0"/>
              </a:rPr>
              <a:t>passive_piece</a:t>
            </a:r>
            <a:r>
              <a:rPr lang="en-GB" sz="1200" dirty="0">
                <a:solidFill>
                  <a:srgbClr val="000000"/>
                </a:solidFill>
                <a:latin typeface="Calibri" panose="020F0502020204030204" pitchFamily="34" charset="0"/>
                <a:cs typeface="Calibri" panose="020F0502020204030204" pitchFamily="34" charset="0"/>
              </a:rPr>
              <a:t>[2] + offset[0]][</a:t>
            </a:r>
            <a:r>
              <a:rPr lang="en-GB" sz="1200" dirty="0" err="1">
                <a:solidFill>
                  <a:srgbClr val="000000"/>
                </a:solidFill>
                <a:latin typeface="Calibri" panose="020F0502020204030204" pitchFamily="34" charset="0"/>
                <a:cs typeface="Calibri" panose="020F0502020204030204" pitchFamily="34" charset="0"/>
              </a:rPr>
              <a:t>passive_piece</a:t>
            </a:r>
            <a:r>
              <a:rPr lang="en-GB" sz="1200" dirty="0">
                <a:solidFill>
                  <a:srgbClr val="000000"/>
                </a:solidFill>
                <a:latin typeface="Calibri" panose="020F0502020204030204" pitchFamily="34" charset="0"/>
                <a:cs typeface="Calibri" panose="020F0502020204030204" pitchFamily="34" charset="0"/>
              </a:rPr>
              <a:t>[3] + offset[1]] = piece</a:t>
            </a:r>
          </a:p>
          <a:p>
            <a:pPr marL="0" indent="0">
              <a:buNone/>
            </a:pPr>
            <a:r>
              <a:rPr lang="en-GB" sz="1200" dirty="0">
                <a:solidFill>
                  <a:srgbClr val="000000"/>
                </a:solidFill>
                <a:latin typeface="Calibri" panose="020F0502020204030204" pitchFamily="34" charset="0"/>
                <a:cs typeface="Calibri" panose="020F0502020204030204" pitchFamily="34" charset="0"/>
              </a:rPr>
              <a:t>    </a:t>
            </a:r>
            <a:r>
              <a:rPr lang="en-GB" sz="1200" dirty="0" err="1">
                <a:solidFill>
                  <a:srgbClr val="000000"/>
                </a:solidFill>
                <a:latin typeface="Calibri" panose="020F0502020204030204" pitchFamily="34" charset="0"/>
                <a:cs typeface="Calibri" panose="020F0502020204030204" pitchFamily="34" charset="0"/>
              </a:rPr>
              <a:t>self.board.boards</a:t>
            </a:r>
            <a:r>
              <a:rPr lang="en-GB" sz="1200" dirty="0">
                <a:solidFill>
                  <a:srgbClr val="000000"/>
                </a:solidFill>
                <a:latin typeface="Calibri" panose="020F0502020204030204" pitchFamily="34" charset="0"/>
                <a:cs typeface="Calibri" panose="020F0502020204030204" pitchFamily="34" charset="0"/>
              </a:rPr>
              <a:t>[</a:t>
            </a:r>
            <a:r>
              <a:rPr lang="en-GB" sz="1200" dirty="0" err="1">
                <a:solidFill>
                  <a:srgbClr val="000000"/>
                </a:solidFill>
                <a:latin typeface="Calibri" panose="020F0502020204030204" pitchFamily="34" charset="0"/>
                <a:cs typeface="Calibri" panose="020F0502020204030204" pitchFamily="34" charset="0"/>
              </a:rPr>
              <a:t>agressive_piece</a:t>
            </a:r>
            <a:r>
              <a:rPr lang="en-GB" sz="1200" dirty="0">
                <a:solidFill>
                  <a:srgbClr val="000000"/>
                </a:solidFill>
                <a:latin typeface="Calibri" panose="020F0502020204030204" pitchFamily="34" charset="0"/>
                <a:cs typeface="Calibri" panose="020F0502020204030204" pitchFamily="34" charset="0"/>
              </a:rPr>
              <a:t>[0]][</a:t>
            </a:r>
            <a:r>
              <a:rPr lang="en-GB" sz="1200" dirty="0" err="1">
                <a:solidFill>
                  <a:srgbClr val="000000"/>
                </a:solidFill>
                <a:latin typeface="Calibri" panose="020F0502020204030204" pitchFamily="34" charset="0"/>
                <a:cs typeface="Calibri" panose="020F0502020204030204" pitchFamily="34" charset="0"/>
              </a:rPr>
              <a:t>agressive_piece</a:t>
            </a:r>
            <a:r>
              <a:rPr lang="en-GB" sz="1200" dirty="0">
                <a:solidFill>
                  <a:srgbClr val="000000"/>
                </a:solidFill>
                <a:latin typeface="Calibri" panose="020F0502020204030204" pitchFamily="34" charset="0"/>
                <a:cs typeface="Calibri" panose="020F0502020204030204" pitchFamily="34" charset="0"/>
              </a:rPr>
              <a:t>[1]][</a:t>
            </a:r>
            <a:r>
              <a:rPr lang="en-GB" sz="1200" dirty="0" err="1">
                <a:solidFill>
                  <a:srgbClr val="000000"/>
                </a:solidFill>
                <a:latin typeface="Calibri" panose="020F0502020204030204" pitchFamily="34" charset="0"/>
                <a:cs typeface="Calibri" panose="020F0502020204030204" pitchFamily="34" charset="0"/>
              </a:rPr>
              <a:t>agressive_piece</a:t>
            </a:r>
            <a:r>
              <a:rPr lang="en-GB" sz="1200" dirty="0">
                <a:solidFill>
                  <a:srgbClr val="000000"/>
                </a:solidFill>
                <a:latin typeface="Calibri" panose="020F0502020204030204" pitchFamily="34" charset="0"/>
                <a:cs typeface="Calibri" panose="020F0502020204030204" pitchFamily="34" charset="0"/>
              </a:rPr>
              <a:t>[2]][</a:t>
            </a:r>
            <a:r>
              <a:rPr lang="en-GB" sz="1200" dirty="0" err="1">
                <a:solidFill>
                  <a:srgbClr val="000000"/>
                </a:solidFill>
                <a:latin typeface="Calibri" panose="020F0502020204030204" pitchFamily="34" charset="0"/>
                <a:cs typeface="Calibri" panose="020F0502020204030204" pitchFamily="34" charset="0"/>
              </a:rPr>
              <a:t>agressive_piece</a:t>
            </a:r>
            <a:r>
              <a:rPr lang="en-GB" sz="1200" dirty="0">
                <a:solidFill>
                  <a:srgbClr val="000000"/>
                </a:solidFill>
                <a:latin typeface="Calibri" panose="020F0502020204030204" pitchFamily="34" charset="0"/>
                <a:cs typeface="Calibri" panose="020F0502020204030204" pitchFamily="34" charset="0"/>
              </a:rPr>
              <a:t>[3]] = ' ‘</a:t>
            </a:r>
          </a:p>
          <a:p>
            <a:pPr marL="0" indent="0">
              <a:buNone/>
            </a:pPr>
            <a:r>
              <a:rPr lang="en-GB" sz="1200" dirty="0">
                <a:solidFill>
                  <a:srgbClr val="000000"/>
                </a:solidFill>
                <a:latin typeface="Calibri" panose="020F0502020204030204" pitchFamily="34" charset="0"/>
                <a:cs typeface="Calibri" panose="020F0502020204030204" pitchFamily="34" charset="0"/>
              </a:rPr>
              <a:t>    </a:t>
            </a:r>
            <a:r>
              <a:rPr lang="en-GB" sz="1200" dirty="0" err="1">
                <a:solidFill>
                  <a:srgbClr val="000000"/>
                </a:solidFill>
                <a:latin typeface="Calibri" panose="020F0502020204030204" pitchFamily="34" charset="0"/>
                <a:cs typeface="Calibri" panose="020F0502020204030204" pitchFamily="34" charset="0"/>
              </a:rPr>
              <a:t>v_dir</a:t>
            </a:r>
            <a:r>
              <a:rPr lang="en-GB" sz="1200" dirty="0">
                <a:solidFill>
                  <a:srgbClr val="000000"/>
                </a:solidFill>
                <a:latin typeface="Calibri" panose="020F0502020204030204" pitchFamily="34" charset="0"/>
                <a:cs typeface="Calibri" panose="020F0502020204030204" pitchFamily="34" charset="0"/>
              </a:rPr>
              <a:t>, </a:t>
            </a:r>
            <a:r>
              <a:rPr lang="en-GB" sz="1200" dirty="0" err="1">
                <a:solidFill>
                  <a:srgbClr val="000000"/>
                </a:solidFill>
                <a:latin typeface="Calibri" panose="020F0502020204030204" pitchFamily="34" charset="0"/>
                <a:cs typeface="Calibri" panose="020F0502020204030204" pitchFamily="34" charset="0"/>
              </a:rPr>
              <a:t>h_dir</a:t>
            </a:r>
            <a:r>
              <a:rPr lang="en-GB" sz="1200" dirty="0">
                <a:solidFill>
                  <a:srgbClr val="000000"/>
                </a:solidFill>
                <a:latin typeface="Calibri" panose="020F0502020204030204" pitchFamily="34" charset="0"/>
                <a:cs typeface="Calibri" panose="020F0502020204030204" pitchFamily="34" charset="0"/>
              </a:rPr>
              <a:t> = 0</a:t>
            </a:r>
          </a:p>
          <a:p>
            <a:pPr marL="0" indent="0">
              <a:buNone/>
            </a:pPr>
            <a:r>
              <a:rPr lang="en-GB" sz="1200" dirty="0">
                <a:solidFill>
                  <a:srgbClr val="000000"/>
                </a:solidFill>
                <a:latin typeface="Calibri" panose="020F0502020204030204" pitchFamily="34" charset="0"/>
                <a:cs typeface="Calibri" panose="020F0502020204030204" pitchFamily="34" charset="0"/>
              </a:rPr>
              <a:t>    if(offset[0] != 0): </a:t>
            </a:r>
            <a:r>
              <a:rPr lang="en-GB" sz="1200" dirty="0" err="1">
                <a:solidFill>
                  <a:srgbClr val="000000"/>
                </a:solidFill>
                <a:latin typeface="Calibri" panose="020F0502020204030204" pitchFamily="34" charset="0"/>
                <a:cs typeface="Calibri" panose="020F0502020204030204" pitchFamily="34" charset="0"/>
              </a:rPr>
              <a:t>v_dir</a:t>
            </a:r>
            <a:r>
              <a:rPr lang="en-GB" sz="1200" dirty="0">
                <a:solidFill>
                  <a:srgbClr val="000000"/>
                </a:solidFill>
                <a:latin typeface="Calibri" panose="020F0502020204030204" pitchFamily="34" charset="0"/>
                <a:cs typeface="Calibri" panose="020F0502020204030204" pitchFamily="34" charset="0"/>
              </a:rPr>
              <a:t> = int(offset[0] / abs(offset[0]))</a:t>
            </a:r>
          </a:p>
          <a:p>
            <a:pPr marL="0" indent="0">
              <a:buNone/>
            </a:pPr>
            <a:r>
              <a:rPr lang="en-GB" sz="1200" dirty="0">
                <a:solidFill>
                  <a:srgbClr val="000000"/>
                </a:solidFill>
                <a:latin typeface="Calibri" panose="020F0502020204030204" pitchFamily="34" charset="0"/>
                <a:cs typeface="Calibri" panose="020F0502020204030204" pitchFamily="34" charset="0"/>
              </a:rPr>
              <a:t>    if(offset[1] != 0): </a:t>
            </a:r>
            <a:r>
              <a:rPr lang="en-GB" sz="1200" dirty="0" err="1">
                <a:solidFill>
                  <a:srgbClr val="000000"/>
                </a:solidFill>
                <a:latin typeface="Calibri" panose="020F0502020204030204" pitchFamily="34" charset="0"/>
                <a:cs typeface="Calibri" panose="020F0502020204030204" pitchFamily="34" charset="0"/>
              </a:rPr>
              <a:t>h_dir</a:t>
            </a:r>
            <a:r>
              <a:rPr lang="en-GB" sz="1200" dirty="0">
                <a:solidFill>
                  <a:srgbClr val="000000"/>
                </a:solidFill>
                <a:latin typeface="Calibri" panose="020F0502020204030204" pitchFamily="34" charset="0"/>
                <a:cs typeface="Calibri" panose="020F0502020204030204" pitchFamily="34" charset="0"/>
              </a:rPr>
              <a:t> = int(offset[1] / abs(offset[1]))</a:t>
            </a:r>
          </a:p>
          <a:p>
            <a:pPr marL="0" indent="0">
              <a:buNone/>
            </a:pPr>
            <a:r>
              <a:rPr lang="en-GB" sz="1200" dirty="0">
                <a:solidFill>
                  <a:srgbClr val="000000"/>
                </a:solidFill>
                <a:latin typeface="Calibri" panose="020F0502020204030204" pitchFamily="34" charset="0"/>
                <a:cs typeface="Calibri" panose="020F0502020204030204" pitchFamily="34" charset="0"/>
              </a:rPr>
              <a:t>    </a:t>
            </a:r>
            <a:r>
              <a:rPr lang="en-GB" sz="1200" dirty="0" err="1">
                <a:solidFill>
                  <a:srgbClr val="000000"/>
                </a:solidFill>
                <a:latin typeface="Calibri" panose="020F0502020204030204" pitchFamily="34" charset="0"/>
                <a:cs typeface="Calibri" panose="020F0502020204030204" pitchFamily="34" charset="0"/>
              </a:rPr>
              <a:t>n_iter</a:t>
            </a:r>
            <a:r>
              <a:rPr lang="en-GB" sz="1200" dirty="0">
                <a:solidFill>
                  <a:srgbClr val="000000"/>
                </a:solidFill>
                <a:latin typeface="Calibri" panose="020F0502020204030204" pitchFamily="34" charset="0"/>
                <a:cs typeface="Calibri" panose="020F0502020204030204" pitchFamily="34" charset="0"/>
              </a:rPr>
              <a:t> = max(abs(offset[0]), abs(offset[1]))</a:t>
            </a:r>
          </a:p>
          <a:p>
            <a:pPr marL="0" indent="0">
              <a:buNone/>
            </a:pPr>
            <a:r>
              <a:rPr lang="en-GB" sz="1200" dirty="0">
                <a:solidFill>
                  <a:srgbClr val="000000"/>
                </a:solidFill>
                <a:latin typeface="Calibri" panose="020F0502020204030204" pitchFamily="34" charset="0"/>
                <a:cs typeface="Calibri" panose="020F0502020204030204" pitchFamily="34" charset="0"/>
              </a:rPr>
              <a:t>    pushing = False</a:t>
            </a:r>
          </a:p>
          <a:p>
            <a:pPr marL="0" indent="0">
              <a:buNone/>
            </a:pPr>
            <a:r>
              <a:rPr lang="en-GB" sz="1200" dirty="0">
                <a:solidFill>
                  <a:srgbClr val="000000"/>
                </a:solidFill>
                <a:latin typeface="Calibri" panose="020F0502020204030204" pitchFamily="34" charset="0"/>
                <a:cs typeface="Calibri" panose="020F0502020204030204" pitchFamily="34" charset="0"/>
              </a:rPr>
              <a:t>    for </a:t>
            </a:r>
            <a:r>
              <a:rPr lang="en-GB" sz="1200" dirty="0" err="1">
                <a:solidFill>
                  <a:srgbClr val="000000"/>
                </a:solidFill>
                <a:latin typeface="Calibri" panose="020F0502020204030204" pitchFamily="34" charset="0"/>
                <a:cs typeface="Calibri" panose="020F0502020204030204" pitchFamily="34" charset="0"/>
              </a:rPr>
              <a:t>i</a:t>
            </a:r>
            <a:r>
              <a:rPr lang="en-GB" sz="1200" dirty="0">
                <a:solidFill>
                  <a:srgbClr val="000000"/>
                </a:solidFill>
                <a:latin typeface="Calibri" panose="020F0502020204030204" pitchFamily="34" charset="0"/>
                <a:cs typeface="Calibri" panose="020F0502020204030204" pitchFamily="34" charset="0"/>
              </a:rPr>
              <a:t> in range(1, </a:t>
            </a:r>
            <a:r>
              <a:rPr lang="en-GB" sz="1200" dirty="0" err="1">
                <a:solidFill>
                  <a:srgbClr val="000000"/>
                </a:solidFill>
                <a:latin typeface="Calibri" panose="020F0502020204030204" pitchFamily="34" charset="0"/>
                <a:cs typeface="Calibri" panose="020F0502020204030204" pitchFamily="34" charset="0"/>
              </a:rPr>
              <a:t>n_iter</a:t>
            </a:r>
            <a:r>
              <a:rPr lang="en-GB" sz="1200" dirty="0">
                <a:solidFill>
                  <a:srgbClr val="000000"/>
                </a:solidFill>
                <a:latin typeface="Calibri" panose="020F0502020204030204" pitchFamily="34" charset="0"/>
                <a:cs typeface="Calibri" panose="020F0502020204030204" pitchFamily="34" charset="0"/>
              </a:rPr>
              <a:t> + 1):</a:t>
            </a:r>
          </a:p>
          <a:p>
            <a:pPr marL="0" indent="0">
              <a:buNone/>
            </a:pPr>
            <a:r>
              <a:rPr lang="en-GB" sz="1200" dirty="0">
                <a:solidFill>
                  <a:srgbClr val="000000"/>
                </a:solidFill>
                <a:latin typeface="Calibri" panose="020F0502020204030204" pitchFamily="34" charset="0"/>
                <a:cs typeface="Calibri" panose="020F0502020204030204" pitchFamily="34" charset="0"/>
              </a:rPr>
              <a:t>        if(</a:t>
            </a:r>
            <a:r>
              <a:rPr lang="en-GB" sz="1200" dirty="0" err="1">
                <a:solidFill>
                  <a:srgbClr val="000000"/>
                </a:solidFill>
                <a:latin typeface="Calibri" panose="020F0502020204030204" pitchFamily="34" charset="0"/>
                <a:cs typeface="Calibri" panose="020F0502020204030204" pitchFamily="34" charset="0"/>
              </a:rPr>
              <a:t>self.board.boards</a:t>
            </a:r>
            <a:r>
              <a:rPr lang="en-GB" sz="1200" dirty="0">
                <a:solidFill>
                  <a:srgbClr val="000000"/>
                </a:solidFill>
                <a:latin typeface="Calibri" panose="020F0502020204030204" pitchFamily="34" charset="0"/>
                <a:cs typeface="Calibri" panose="020F0502020204030204" pitchFamily="34" charset="0"/>
              </a:rPr>
              <a:t>[</a:t>
            </a:r>
            <a:r>
              <a:rPr lang="en-GB" sz="1200" dirty="0" err="1">
                <a:solidFill>
                  <a:srgbClr val="000000"/>
                </a:solidFill>
                <a:latin typeface="Calibri" panose="020F0502020204030204" pitchFamily="34" charset="0"/>
                <a:cs typeface="Calibri" panose="020F0502020204030204" pitchFamily="34" charset="0"/>
              </a:rPr>
              <a:t>agressive_piece</a:t>
            </a:r>
            <a:r>
              <a:rPr lang="en-GB" sz="1200" dirty="0">
                <a:solidFill>
                  <a:srgbClr val="000000"/>
                </a:solidFill>
                <a:latin typeface="Calibri" panose="020F0502020204030204" pitchFamily="34" charset="0"/>
                <a:cs typeface="Calibri" panose="020F0502020204030204" pitchFamily="34" charset="0"/>
              </a:rPr>
              <a:t>[0]][</a:t>
            </a:r>
            <a:r>
              <a:rPr lang="en-GB" sz="1200" dirty="0" err="1">
                <a:solidFill>
                  <a:srgbClr val="000000"/>
                </a:solidFill>
                <a:latin typeface="Calibri" panose="020F0502020204030204" pitchFamily="34" charset="0"/>
                <a:cs typeface="Calibri" panose="020F0502020204030204" pitchFamily="34" charset="0"/>
              </a:rPr>
              <a:t>agressive_piece</a:t>
            </a:r>
            <a:r>
              <a:rPr lang="en-GB" sz="1200" dirty="0">
                <a:solidFill>
                  <a:srgbClr val="000000"/>
                </a:solidFill>
                <a:latin typeface="Calibri" panose="020F0502020204030204" pitchFamily="34" charset="0"/>
                <a:cs typeface="Calibri" panose="020F0502020204030204" pitchFamily="34" charset="0"/>
              </a:rPr>
              <a:t>[1]][</a:t>
            </a:r>
            <a:r>
              <a:rPr lang="en-GB" sz="1200" dirty="0" err="1">
                <a:solidFill>
                  <a:srgbClr val="000000"/>
                </a:solidFill>
                <a:latin typeface="Calibri" panose="020F0502020204030204" pitchFamily="34" charset="0"/>
                <a:cs typeface="Calibri" panose="020F0502020204030204" pitchFamily="34" charset="0"/>
              </a:rPr>
              <a:t>agressive_piece</a:t>
            </a:r>
            <a:r>
              <a:rPr lang="en-GB" sz="1200" dirty="0">
                <a:solidFill>
                  <a:srgbClr val="000000"/>
                </a:solidFill>
                <a:latin typeface="Calibri" panose="020F0502020204030204" pitchFamily="34" charset="0"/>
                <a:cs typeface="Calibri" panose="020F0502020204030204" pitchFamily="34" charset="0"/>
              </a:rPr>
              <a:t>[2] + </a:t>
            </a:r>
            <a:r>
              <a:rPr lang="en-GB" sz="1200" dirty="0" err="1">
                <a:solidFill>
                  <a:srgbClr val="000000"/>
                </a:solidFill>
                <a:latin typeface="Calibri" panose="020F0502020204030204" pitchFamily="34" charset="0"/>
                <a:cs typeface="Calibri" panose="020F0502020204030204" pitchFamily="34" charset="0"/>
              </a:rPr>
              <a:t>i</a:t>
            </a:r>
            <a:r>
              <a:rPr lang="en-GB" sz="1200" dirty="0">
                <a:solidFill>
                  <a:srgbClr val="000000"/>
                </a:solidFill>
                <a:latin typeface="Calibri" panose="020F0502020204030204" pitchFamily="34" charset="0"/>
                <a:cs typeface="Calibri" panose="020F0502020204030204" pitchFamily="34" charset="0"/>
              </a:rPr>
              <a:t>*</a:t>
            </a:r>
            <a:r>
              <a:rPr lang="en-GB" sz="1200" dirty="0" err="1">
                <a:solidFill>
                  <a:srgbClr val="000000"/>
                </a:solidFill>
                <a:latin typeface="Calibri" panose="020F0502020204030204" pitchFamily="34" charset="0"/>
                <a:cs typeface="Calibri" panose="020F0502020204030204" pitchFamily="34" charset="0"/>
              </a:rPr>
              <a:t>v_dir</a:t>
            </a:r>
            <a:r>
              <a:rPr lang="en-GB" sz="1200" dirty="0">
                <a:solidFill>
                  <a:srgbClr val="000000"/>
                </a:solidFill>
                <a:latin typeface="Calibri" panose="020F0502020204030204" pitchFamily="34" charset="0"/>
                <a:cs typeface="Calibri" panose="020F0502020204030204" pitchFamily="34" charset="0"/>
              </a:rPr>
              <a:t>][</a:t>
            </a:r>
            <a:r>
              <a:rPr lang="en-GB" sz="1200" dirty="0" err="1">
                <a:solidFill>
                  <a:srgbClr val="000000"/>
                </a:solidFill>
                <a:latin typeface="Calibri" panose="020F0502020204030204" pitchFamily="34" charset="0"/>
                <a:cs typeface="Calibri" panose="020F0502020204030204" pitchFamily="34" charset="0"/>
              </a:rPr>
              <a:t>agressive_piece</a:t>
            </a:r>
            <a:r>
              <a:rPr lang="en-GB" sz="1200" dirty="0">
                <a:solidFill>
                  <a:srgbClr val="000000"/>
                </a:solidFill>
                <a:latin typeface="Calibri" panose="020F0502020204030204" pitchFamily="34" charset="0"/>
                <a:cs typeface="Calibri" panose="020F0502020204030204" pitchFamily="34" charset="0"/>
              </a:rPr>
              <a:t>[3] + </a:t>
            </a:r>
            <a:r>
              <a:rPr lang="en-GB" sz="1200" dirty="0" err="1">
                <a:solidFill>
                  <a:srgbClr val="000000"/>
                </a:solidFill>
                <a:latin typeface="Calibri" panose="020F0502020204030204" pitchFamily="34" charset="0"/>
                <a:cs typeface="Calibri" panose="020F0502020204030204" pitchFamily="34" charset="0"/>
              </a:rPr>
              <a:t>i</a:t>
            </a:r>
            <a:r>
              <a:rPr lang="en-GB" sz="1200" dirty="0">
                <a:solidFill>
                  <a:srgbClr val="000000"/>
                </a:solidFill>
                <a:latin typeface="Calibri" panose="020F0502020204030204" pitchFamily="34" charset="0"/>
                <a:cs typeface="Calibri" panose="020F0502020204030204" pitchFamily="34" charset="0"/>
              </a:rPr>
              <a:t>*</a:t>
            </a:r>
            <a:r>
              <a:rPr lang="en-GB" sz="1200" dirty="0" err="1">
                <a:solidFill>
                  <a:srgbClr val="000000"/>
                </a:solidFill>
                <a:latin typeface="Calibri" panose="020F0502020204030204" pitchFamily="34" charset="0"/>
                <a:cs typeface="Calibri" panose="020F0502020204030204" pitchFamily="34" charset="0"/>
              </a:rPr>
              <a:t>h_dir</a:t>
            </a:r>
            <a:r>
              <a:rPr lang="en-GB" sz="1200" dirty="0">
                <a:solidFill>
                  <a:srgbClr val="000000"/>
                </a:solidFill>
                <a:latin typeface="Calibri" panose="020F0502020204030204" pitchFamily="34" charset="0"/>
                <a:cs typeface="Calibri" panose="020F0502020204030204" pitchFamily="34" charset="0"/>
              </a:rPr>
              <a:t>] == </a:t>
            </a:r>
            <a:r>
              <a:rPr lang="en-GB" sz="1200" dirty="0" err="1">
                <a:solidFill>
                  <a:srgbClr val="000000"/>
                </a:solidFill>
                <a:latin typeface="Calibri" panose="020F0502020204030204" pitchFamily="34" charset="0"/>
                <a:cs typeface="Calibri" panose="020F0502020204030204" pitchFamily="34" charset="0"/>
              </a:rPr>
              <a:t>other_piece</a:t>
            </a:r>
            <a:r>
              <a:rPr lang="en-GB" sz="1200" dirty="0">
                <a:solidFill>
                  <a:srgbClr val="000000"/>
                </a:solidFill>
                <a:latin typeface="Calibri" panose="020F0502020204030204" pitchFamily="34" charset="0"/>
                <a:cs typeface="Calibri" panose="020F0502020204030204" pitchFamily="34" charset="0"/>
              </a:rPr>
              <a:t>): pushing = True</a:t>
            </a:r>
          </a:p>
          <a:p>
            <a:pPr marL="0" indent="0">
              <a:buNone/>
            </a:pPr>
            <a:r>
              <a:rPr lang="en-GB" sz="1200" dirty="0">
                <a:solidFill>
                  <a:srgbClr val="000000"/>
                </a:solidFill>
                <a:latin typeface="Calibri" panose="020F0502020204030204" pitchFamily="34" charset="0"/>
                <a:cs typeface="Calibri" panose="020F0502020204030204" pitchFamily="34" charset="0"/>
              </a:rPr>
              <a:t>        if(</a:t>
            </a:r>
            <a:r>
              <a:rPr lang="en-GB" sz="1200" dirty="0" err="1">
                <a:solidFill>
                  <a:srgbClr val="000000"/>
                </a:solidFill>
                <a:latin typeface="Calibri" panose="020F0502020204030204" pitchFamily="34" charset="0"/>
                <a:cs typeface="Calibri" panose="020F0502020204030204" pitchFamily="34" charset="0"/>
              </a:rPr>
              <a:t>i</a:t>
            </a:r>
            <a:r>
              <a:rPr lang="en-GB" sz="1200" dirty="0">
                <a:solidFill>
                  <a:srgbClr val="000000"/>
                </a:solidFill>
                <a:latin typeface="Calibri" panose="020F0502020204030204" pitchFamily="34" charset="0"/>
                <a:cs typeface="Calibri" panose="020F0502020204030204" pitchFamily="34" charset="0"/>
              </a:rPr>
              <a:t> == </a:t>
            </a:r>
            <a:r>
              <a:rPr lang="en-GB" sz="1200" dirty="0" err="1">
                <a:solidFill>
                  <a:srgbClr val="000000"/>
                </a:solidFill>
                <a:latin typeface="Calibri" panose="020F0502020204030204" pitchFamily="34" charset="0"/>
                <a:cs typeface="Calibri" panose="020F0502020204030204" pitchFamily="34" charset="0"/>
              </a:rPr>
              <a:t>n_iter</a:t>
            </a:r>
            <a:r>
              <a:rPr lang="en-GB" sz="1200" dirty="0">
                <a:solidFill>
                  <a:srgbClr val="000000"/>
                </a:solidFill>
                <a:latin typeface="Calibri" panose="020F0502020204030204" pitchFamily="34" charset="0"/>
                <a:cs typeface="Calibri" panose="020F0502020204030204" pitchFamily="34" charset="0"/>
              </a:rPr>
              <a:t>): </a:t>
            </a:r>
            <a:r>
              <a:rPr lang="en-GB" sz="1200" dirty="0" err="1">
                <a:solidFill>
                  <a:srgbClr val="000000"/>
                </a:solidFill>
                <a:latin typeface="Calibri" panose="020F0502020204030204" pitchFamily="34" charset="0"/>
                <a:cs typeface="Calibri" panose="020F0502020204030204" pitchFamily="34" charset="0"/>
              </a:rPr>
              <a:t>self.board.boards</a:t>
            </a:r>
            <a:r>
              <a:rPr lang="en-GB" sz="1200" dirty="0">
                <a:solidFill>
                  <a:srgbClr val="000000"/>
                </a:solidFill>
                <a:latin typeface="Calibri" panose="020F0502020204030204" pitchFamily="34" charset="0"/>
                <a:cs typeface="Calibri" panose="020F0502020204030204" pitchFamily="34" charset="0"/>
              </a:rPr>
              <a:t>[</a:t>
            </a:r>
            <a:r>
              <a:rPr lang="en-GB" sz="1200" dirty="0" err="1">
                <a:solidFill>
                  <a:srgbClr val="000000"/>
                </a:solidFill>
                <a:latin typeface="Calibri" panose="020F0502020204030204" pitchFamily="34" charset="0"/>
                <a:cs typeface="Calibri" panose="020F0502020204030204" pitchFamily="34" charset="0"/>
              </a:rPr>
              <a:t>agressive_piece</a:t>
            </a:r>
            <a:r>
              <a:rPr lang="en-GB" sz="1200" dirty="0">
                <a:solidFill>
                  <a:srgbClr val="000000"/>
                </a:solidFill>
                <a:latin typeface="Calibri" panose="020F0502020204030204" pitchFamily="34" charset="0"/>
                <a:cs typeface="Calibri" panose="020F0502020204030204" pitchFamily="34" charset="0"/>
              </a:rPr>
              <a:t>[0]][</a:t>
            </a:r>
            <a:r>
              <a:rPr lang="en-GB" sz="1200" dirty="0" err="1">
                <a:solidFill>
                  <a:srgbClr val="000000"/>
                </a:solidFill>
                <a:latin typeface="Calibri" panose="020F0502020204030204" pitchFamily="34" charset="0"/>
                <a:cs typeface="Calibri" panose="020F0502020204030204" pitchFamily="34" charset="0"/>
              </a:rPr>
              <a:t>agressive_piece</a:t>
            </a:r>
            <a:r>
              <a:rPr lang="en-GB" sz="1200" dirty="0">
                <a:solidFill>
                  <a:srgbClr val="000000"/>
                </a:solidFill>
                <a:latin typeface="Calibri" panose="020F0502020204030204" pitchFamily="34" charset="0"/>
                <a:cs typeface="Calibri" panose="020F0502020204030204" pitchFamily="34" charset="0"/>
              </a:rPr>
              <a:t>[1]][</a:t>
            </a:r>
            <a:r>
              <a:rPr lang="en-GB" sz="1200" dirty="0" err="1">
                <a:solidFill>
                  <a:srgbClr val="000000"/>
                </a:solidFill>
                <a:latin typeface="Calibri" panose="020F0502020204030204" pitchFamily="34" charset="0"/>
                <a:cs typeface="Calibri" panose="020F0502020204030204" pitchFamily="34" charset="0"/>
              </a:rPr>
              <a:t>agressive_piece</a:t>
            </a:r>
            <a:r>
              <a:rPr lang="en-GB" sz="1200" dirty="0">
                <a:solidFill>
                  <a:srgbClr val="000000"/>
                </a:solidFill>
                <a:latin typeface="Calibri" panose="020F0502020204030204" pitchFamily="34" charset="0"/>
                <a:cs typeface="Calibri" panose="020F0502020204030204" pitchFamily="34" charset="0"/>
              </a:rPr>
              <a:t>[2] + </a:t>
            </a:r>
            <a:r>
              <a:rPr lang="en-GB" sz="1200" dirty="0" err="1">
                <a:solidFill>
                  <a:srgbClr val="000000"/>
                </a:solidFill>
                <a:latin typeface="Calibri" panose="020F0502020204030204" pitchFamily="34" charset="0"/>
                <a:cs typeface="Calibri" panose="020F0502020204030204" pitchFamily="34" charset="0"/>
              </a:rPr>
              <a:t>i</a:t>
            </a:r>
            <a:r>
              <a:rPr lang="en-GB" sz="1200" dirty="0">
                <a:solidFill>
                  <a:srgbClr val="000000"/>
                </a:solidFill>
                <a:latin typeface="Calibri" panose="020F0502020204030204" pitchFamily="34" charset="0"/>
                <a:cs typeface="Calibri" panose="020F0502020204030204" pitchFamily="34" charset="0"/>
              </a:rPr>
              <a:t>*</a:t>
            </a:r>
            <a:r>
              <a:rPr lang="en-GB" sz="1200" dirty="0" err="1">
                <a:solidFill>
                  <a:srgbClr val="000000"/>
                </a:solidFill>
                <a:latin typeface="Calibri" panose="020F0502020204030204" pitchFamily="34" charset="0"/>
                <a:cs typeface="Calibri" panose="020F0502020204030204" pitchFamily="34" charset="0"/>
              </a:rPr>
              <a:t>v_dir</a:t>
            </a:r>
            <a:r>
              <a:rPr lang="en-GB" sz="1200" dirty="0">
                <a:solidFill>
                  <a:srgbClr val="000000"/>
                </a:solidFill>
                <a:latin typeface="Calibri" panose="020F0502020204030204" pitchFamily="34" charset="0"/>
                <a:cs typeface="Calibri" panose="020F0502020204030204" pitchFamily="34" charset="0"/>
              </a:rPr>
              <a:t>][</a:t>
            </a:r>
            <a:r>
              <a:rPr lang="en-GB" sz="1200" dirty="0" err="1">
                <a:solidFill>
                  <a:srgbClr val="000000"/>
                </a:solidFill>
                <a:latin typeface="Calibri" panose="020F0502020204030204" pitchFamily="34" charset="0"/>
                <a:cs typeface="Calibri" panose="020F0502020204030204" pitchFamily="34" charset="0"/>
              </a:rPr>
              <a:t>agressive_piece</a:t>
            </a:r>
            <a:r>
              <a:rPr lang="en-GB" sz="1200" dirty="0">
                <a:solidFill>
                  <a:srgbClr val="000000"/>
                </a:solidFill>
                <a:latin typeface="Calibri" panose="020F0502020204030204" pitchFamily="34" charset="0"/>
                <a:cs typeface="Calibri" panose="020F0502020204030204" pitchFamily="34" charset="0"/>
              </a:rPr>
              <a:t>[3] + </a:t>
            </a:r>
            <a:r>
              <a:rPr lang="en-GB" sz="1200" dirty="0" err="1">
                <a:solidFill>
                  <a:srgbClr val="000000"/>
                </a:solidFill>
                <a:latin typeface="Calibri" panose="020F0502020204030204" pitchFamily="34" charset="0"/>
                <a:cs typeface="Calibri" panose="020F0502020204030204" pitchFamily="34" charset="0"/>
              </a:rPr>
              <a:t>i</a:t>
            </a:r>
            <a:r>
              <a:rPr lang="en-GB" sz="1200" dirty="0">
                <a:solidFill>
                  <a:srgbClr val="000000"/>
                </a:solidFill>
                <a:latin typeface="Calibri" panose="020F0502020204030204" pitchFamily="34" charset="0"/>
                <a:cs typeface="Calibri" panose="020F0502020204030204" pitchFamily="34" charset="0"/>
              </a:rPr>
              <a:t>*</a:t>
            </a:r>
            <a:r>
              <a:rPr lang="en-GB" sz="1200" dirty="0" err="1">
                <a:solidFill>
                  <a:srgbClr val="000000"/>
                </a:solidFill>
                <a:latin typeface="Calibri" panose="020F0502020204030204" pitchFamily="34" charset="0"/>
                <a:cs typeface="Calibri" panose="020F0502020204030204" pitchFamily="34" charset="0"/>
              </a:rPr>
              <a:t>h_dir</a:t>
            </a:r>
            <a:r>
              <a:rPr lang="en-GB" sz="1200" dirty="0">
                <a:solidFill>
                  <a:srgbClr val="000000"/>
                </a:solidFill>
                <a:latin typeface="Calibri" panose="020F0502020204030204" pitchFamily="34" charset="0"/>
                <a:cs typeface="Calibri" panose="020F0502020204030204" pitchFamily="34" charset="0"/>
              </a:rPr>
              <a:t>] = piece</a:t>
            </a:r>
          </a:p>
          <a:p>
            <a:pPr marL="0" indent="0">
              <a:buNone/>
            </a:pPr>
            <a:r>
              <a:rPr lang="en-GB" sz="1200" dirty="0">
                <a:solidFill>
                  <a:srgbClr val="000000"/>
                </a:solidFill>
                <a:latin typeface="Calibri" panose="020F0502020204030204" pitchFamily="34" charset="0"/>
                <a:cs typeface="Calibri" panose="020F0502020204030204" pitchFamily="34" charset="0"/>
              </a:rPr>
              <a:t>        else: </a:t>
            </a:r>
            <a:r>
              <a:rPr lang="en-GB" sz="1200" dirty="0" err="1">
                <a:solidFill>
                  <a:srgbClr val="000000"/>
                </a:solidFill>
                <a:latin typeface="Calibri" panose="020F0502020204030204" pitchFamily="34" charset="0"/>
                <a:cs typeface="Calibri" panose="020F0502020204030204" pitchFamily="34" charset="0"/>
              </a:rPr>
              <a:t>self.board.boards</a:t>
            </a:r>
            <a:r>
              <a:rPr lang="en-GB" sz="1200" dirty="0">
                <a:solidFill>
                  <a:srgbClr val="000000"/>
                </a:solidFill>
                <a:latin typeface="Calibri" panose="020F0502020204030204" pitchFamily="34" charset="0"/>
                <a:cs typeface="Calibri" panose="020F0502020204030204" pitchFamily="34" charset="0"/>
              </a:rPr>
              <a:t>[</a:t>
            </a:r>
            <a:r>
              <a:rPr lang="en-GB" sz="1200" dirty="0" err="1">
                <a:solidFill>
                  <a:srgbClr val="000000"/>
                </a:solidFill>
                <a:latin typeface="Calibri" panose="020F0502020204030204" pitchFamily="34" charset="0"/>
                <a:cs typeface="Calibri" panose="020F0502020204030204" pitchFamily="34" charset="0"/>
              </a:rPr>
              <a:t>agressive_piece</a:t>
            </a:r>
            <a:r>
              <a:rPr lang="en-GB" sz="1200" dirty="0">
                <a:solidFill>
                  <a:srgbClr val="000000"/>
                </a:solidFill>
                <a:latin typeface="Calibri" panose="020F0502020204030204" pitchFamily="34" charset="0"/>
                <a:cs typeface="Calibri" panose="020F0502020204030204" pitchFamily="34" charset="0"/>
              </a:rPr>
              <a:t>[0]][</a:t>
            </a:r>
            <a:r>
              <a:rPr lang="en-GB" sz="1200" dirty="0" err="1">
                <a:solidFill>
                  <a:srgbClr val="000000"/>
                </a:solidFill>
                <a:latin typeface="Calibri" panose="020F0502020204030204" pitchFamily="34" charset="0"/>
                <a:cs typeface="Calibri" panose="020F0502020204030204" pitchFamily="34" charset="0"/>
              </a:rPr>
              <a:t>agressive_piece</a:t>
            </a:r>
            <a:r>
              <a:rPr lang="en-GB" sz="1200" dirty="0">
                <a:solidFill>
                  <a:srgbClr val="000000"/>
                </a:solidFill>
                <a:latin typeface="Calibri" panose="020F0502020204030204" pitchFamily="34" charset="0"/>
                <a:cs typeface="Calibri" panose="020F0502020204030204" pitchFamily="34" charset="0"/>
              </a:rPr>
              <a:t>[1]][</a:t>
            </a:r>
            <a:r>
              <a:rPr lang="en-GB" sz="1200" dirty="0" err="1">
                <a:solidFill>
                  <a:srgbClr val="000000"/>
                </a:solidFill>
                <a:latin typeface="Calibri" panose="020F0502020204030204" pitchFamily="34" charset="0"/>
                <a:cs typeface="Calibri" panose="020F0502020204030204" pitchFamily="34" charset="0"/>
              </a:rPr>
              <a:t>agressive_piece</a:t>
            </a:r>
            <a:r>
              <a:rPr lang="en-GB" sz="1200" dirty="0">
                <a:solidFill>
                  <a:srgbClr val="000000"/>
                </a:solidFill>
                <a:latin typeface="Calibri" panose="020F0502020204030204" pitchFamily="34" charset="0"/>
                <a:cs typeface="Calibri" panose="020F0502020204030204" pitchFamily="34" charset="0"/>
              </a:rPr>
              <a:t>[2] + </a:t>
            </a:r>
            <a:r>
              <a:rPr lang="en-GB" sz="1200" dirty="0" err="1">
                <a:solidFill>
                  <a:srgbClr val="000000"/>
                </a:solidFill>
                <a:latin typeface="Calibri" panose="020F0502020204030204" pitchFamily="34" charset="0"/>
                <a:cs typeface="Calibri" panose="020F0502020204030204" pitchFamily="34" charset="0"/>
              </a:rPr>
              <a:t>i</a:t>
            </a:r>
            <a:r>
              <a:rPr lang="en-GB" sz="1200" dirty="0">
                <a:solidFill>
                  <a:srgbClr val="000000"/>
                </a:solidFill>
                <a:latin typeface="Calibri" panose="020F0502020204030204" pitchFamily="34" charset="0"/>
                <a:cs typeface="Calibri" panose="020F0502020204030204" pitchFamily="34" charset="0"/>
              </a:rPr>
              <a:t>*</a:t>
            </a:r>
            <a:r>
              <a:rPr lang="en-GB" sz="1200" dirty="0" err="1">
                <a:solidFill>
                  <a:srgbClr val="000000"/>
                </a:solidFill>
                <a:latin typeface="Calibri" panose="020F0502020204030204" pitchFamily="34" charset="0"/>
                <a:cs typeface="Calibri" panose="020F0502020204030204" pitchFamily="34" charset="0"/>
              </a:rPr>
              <a:t>v_dir</a:t>
            </a:r>
            <a:r>
              <a:rPr lang="en-GB" sz="1200" dirty="0">
                <a:solidFill>
                  <a:srgbClr val="000000"/>
                </a:solidFill>
                <a:latin typeface="Calibri" panose="020F0502020204030204" pitchFamily="34" charset="0"/>
                <a:cs typeface="Calibri" panose="020F0502020204030204" pitchFamily="34" charset="0"/>
              </a:rPr>
              <a:t>][</a:t>
            </a:r>
            <a:r>
              <a:rPr lang="en-GB" sz="1200" dirty="0" err="1">
                <a:solidFill>
                  <a:srgbClr val="000000"/>
                </a:solidFill>
                <a:latin typeface="Calibri" panose="020F0502020204030204" pitchFamily="34" charset="0"/>
                <a:cs typeface="Calibri" panose="020F0502020204030204" pitchFamily="34" charset="0"/>
              </a:rPr>
              <a:t>agressive_piece</a:t>
            </a:r>
            <a:r>
              <a:rPr lang="en-GB" sz="1200" dirty="0">
                <a:solidFill>
                  <a:srgbClr val="000000"/>
                </a:solidFill>
                <a:latin typeface="Calibri" panose="020F0502020204030204" pitchFamily="34" charset="0"/>
                <a:cs typeface="Calibri" panose="020F0502020204030204" pitchFamily="34" charset="0"/>
              </a:rPr>
              <a:t>[3] + </a:t>
            </a:r>
            <a:r>
              <a:rPr lang="en-GB" sz="1200" dirty="0" err="1">
                <a:solidFill>
                  <a:srgbClr val="000000"/>
                </a:solidFill>
                <a:latin typeface="Calibri" panose="020F0502020204030204" pitchFamily="34" charset="0"/>
                <a:cs typeface="Calibri" panose="020F0502020204030204" pitchFamily="34" charset="0"/>
              </a:rPr>
              <a:t>i</a:t>
            </a:r>
            <a:r>
              <a:rPr lang="en-GB" sz="1200" dirty="0">
                <a:solidFill>
                  <a:srgbClr val="000000"/>
                </a:solidFill>
                <a:latin typeface="Calibri" panose="020F0502020204030204" pitchFamily="34" charset="0"/>
                <a:cs typeface="Calibri" panose="020F0502020204030204" pitchFamily="34" charset="0"/>
              </a:rPr>
              <a:t>*</a:t>
            </a:r>
            <a:r>
              <a:rPr lang="en-GB" sz="1200" dirty="0" err="1">
                <a:solidFill>
                  <a:srgbClr val="000000"/>
                </a:solidFill>
                <a:latin typeface="Calibri" panose="020F0502020204030204" pitchFamily="34" charset="0"/>
                <a:cs typeface="Calibri" panose="020F0502020204030204" pitchFamily="34" charset="0"/>
              </a:rPr>
              <a:t>h_dir</a:t>
            </a:r>
            <a:r>
              <a:rPr lang="en-GB" sz="1200" dirty="0">
                <a:solidFill>
                  <a:srgbClr val="000000"/>
                </a:solidFill>
                <a:latin typeface="Calibri" panose="020F0502020204030204" pitchFamily="34" charset="0"/>
                <a:cs typeface="Calibri" panose="020F0502020204030204" pitchFamily="34" charset="0"/>
              </a:rPr>
              <a:t>] = ' '</a:t>
            </a:r>
          </a:p>
          <a:p>
            <a:pPr marL="0" indent="0">
              <a:buNone/>
            </a:pPr>
            <a:r>
              <a:rPr lang="en-GB" sz="1200" dirty="0">
                <a:solidFill>
                  <a:srgbClr val="000000"/>
                </a:solidFill>
                <a:latin typeface="Calibri" panose="020F0502020204030204" pitchFamily="34" charset="0"/>
                <a:cs typeface="Calibri" panose="020F0502020204030204" pitchFamily="34" charset="0"/>
              </a:rPr>
              <a:t>        if(pushing):  # if there's enemy piece to be pushed</a:t>
            </a:r>
          </a:p>
          <a:p>
            <a:pPr marL="0" indent="0">
              <a:buNone/>
            </a:pPr>
            <a:r>
              <a:rPr lang="en-GB" sz="1200" dirty="0">
                <a:solidFill>
                  <a:srgbClr val="000000"/>
                </a:solidFill>
                <a:latin typeface="Calibri" panose="020F0502020204030204" pitchFamily="34" charset="0"/>
                <a:cs typeface="Calibri" panose="020F0502020204030204" pitchFamily="34" charset="0"/>
              </a:rPr>
              <a:t>            if(</a:t>
            </a:r>
            <a:r>
              <a:rPr lang="en-GB" sz="1200" dirty="0" err="1">
                <a:solidFill>
                  <a:srgbClr val="000000"/>
                </a:solidFill>
                <a:latin typeface="Calibri" panose="020F0502020204030204" pitchFamily="34" charset="0"/>
                <a:cs typeface="Calibri" panose="020F0502020204030204" pitchFamily="34" charset="0"/>
              </a:rPr>
              <a:t>agressive_piece</a:t>
            </a:r>
            <a:r>
              <a:rPr lang="en-GB" sz="1200" dirty="0">
                <a:solidFill>
                  <a:srgbClr val="000000"/>
                </a:solidFill>
                <a:latin typeface="Calibri" panose="020F0502020204030204" pitchFamily="34" charset="0"/>
                <a:cs typeface="Calibri" panose="020F0502020204030204" pitchFamily="34" charset="0"/>
              </a:rPr>
              <a:t>[2] + offset[0] + </a:t>
            </a:r>
            <a:r>
              <a:rPr lang="en-GB" sz="1200" dirty="0" err="1">
                <a:solidFill>
                  <a:srgbClr val="000000"/>
                </a:solidFill>
                <a:latin typeface="Calibri" panose="020F0502020204030204" pitchFamily="34" charset="0"/>
                <a:cs typeface="Calibri" panose="020F0502020204030204" pitchFamily="34" charset="0"/>
              </a:rPr>
              <a:t>v_dir</a:t>
            </a:r>
            <a:r>
              <a:rPr lang="en-GB" sz="1200" dirty="0">
                <a:solidFill>
                  <a:srgbClr val="000000"/>
                </a:solidFill>
                <a:latin typeface="Calibri" panose="020F0502020204030204" pitchFamily="34" charset="0"/>
                <a:cs typeface="Calibri" panose="020F0502020204030204" pitchFamily="34" charset="0"/>
              </a:rPr>
              <a:t> in [0, 1, 2, 3] and </a:t>
            </a:r>
            <a:r>
              <a:rPr lang="en-GB" sz="1200" dirty="0" err="1">
                <a:solidFill>
                  <a:srgbClr val="000000"/>
                </a:solidFill>
                <a:latin typeface="Calibri" panose="020F0502020204030204" pitchFamily="34" charset="0"/>
                <a:cs typeface="Calibri" panose="020F0502020204030204" pitchFamily="34" charset="0"/>
              </a:rPr>
              <a:t>agressive_piece</a:t>
            </a:r>
            <a:r>
              <a:rPr lang="en-GB" sz="1200" dirty="0">
                <a:solidFill>
                  <a:srgbClr val="000000"/>
                </a:solidFill>
                <a:latin typeface="Calibri" panose="020F0502020204030204" pitchFamily="34" charset="0"/>
                <a:cs typeface="Calibri" panose="020F0502020204030204" pitchFamily="34" charset="0"/>
              </a:rPr>
              <a:t>[3] + offset[1] + </a:t>
            </a:r>
            <a:r>
              <a:rPr lang="en-GB" sz="1200" dirty="0" err="1">
                <a:solidFill>
                  <a:srgbClr val="000000"/>
                </a:solidFill>
                <a:latin typeface="Calibri" panose="020F0502020204030204" pitchFamily="34" charset="0"/>
                <a:cs typeface="Calibri" panose="020F0502020204030204" pitchFamily="34" charset="0"/>
              </a:rPr>
              <a:t>h_dir</a:t>
            </a:r>
            <a:r>
              <a:rPr lang="en-GB" sz="1200" dirty="0">
                <a:solidFill>
                  <a:srgbClr val="000000"/>
                </a:solidFill>
                <a:latin typeface="Calibri" panose="020F0502020204030204" pitchFamily="34" charset="0"/>
                <a:cs typeface="Calibri" panose="020F0502020204030204" pitchFamily="34" charset="0"/>
              </a:rPr>
              <a:t> in [0, 1, 2, 3]):</a:t>
            </a:r>
          </a:p>
          <a:p>
            <a:pPr marL="0" indent="0">
              <a:buNone/>
            </a:pPr>
            <a:r>
              <a:rPr lang="en-GB" sz="1200" dirty="0">
                <a:solidFill>
                  <a:srgbClr val="000000"/>
                </a:solidFill>
                <a:latin typeface="Calibri" panose="020F0502020204030204" pitchFamily="34" charset="0"/>
                <a:cs typeface="Calibri" panose="020F0502020204030204" pitchFamily="34" charset="0"/>
              </a:rPr>
              <a:t>                </a:t>
            </a:r>
            <a:r>
              <a:rPr lang="en-GB" sz="1200" dirty="0" err="1">
                <a:solidFill>
                  <a:srgbClr val="000000"/>
                </a:solidFill>
                <a:latin typeface="Calibri" panose="020F0502020204030204" pitchFamily="34" charset="0"/>
                <a:cs typeface="Calibri" panose="020F0502020204030204" pitchFamily="34" charset="0"/>
              </a:rPr>
              <a:t>self.board.boards</a:t>
            </a:r>
            <a:r>
              <a:rPr lang="en-GB" sz="1200" dirty="0">
                <a:solidFill>
                  <a:srgbClr val="000000"/>
                </a:solidFill>
                <a:latin typeface="Calibri" panose="020F0502020204030204" pitchFamily="34" charset="0"/>
                <a:cs typeface="Calibri" panose="020F0502020204030204" pitchFamily="34" charset="0"/>
              </a:rPr>
              <a:t>[</a:t>
            </a:r>
            <a:r>
              <a:rPr lang="en-GB" sz="1200" dirty="0" err="1">
                <a:solidFill>
                  <a:srgbClr val="000000"/>
                </a:solidFill>
                <a:latin typeface="Calibri" panose="020F0502020204030204" pitchFamily="34" charset="0"/>
                <a:cs typeface="Calibri" panose="020F0502020204030204" pitchFamily="34" charset="0"/>
              </a:rPr>
              <a:t>agressive_piece</a:t>
            </a:r>
            <a:r>
              <a:rPr lang="en-GB" sz="1200" dirty="0">
                <a:solidFill>
                  <a:srgbClr val="000000"/>
                </a:solidFill>
                <a:latin typeface="Calibri" panose="020F0502020204030204" pitchFamily="34" charset="0"/>
                <a:cs typeface="Calibri" panose="020F0502020204030204" pitchFamily="34" charset="0"/>
              </a:rPr>
              <a:t>[0]][</a:t>
            </a:r>
            <a:r>
              <a:rPr lang="en-GB" sz="1200" dirty="0" err="1">
                <a:solidFill>
                  <a:srgbClr val="000000"/>
                </a:solidFill>
                <a:latin typeface="Calibri" panose="020F0502020204030204" pitchFamily="34" charset="0"/>
                <a:cs typeface="Calibri" panose="020F0502020204030204" pitchFamily="34" charset="0"/>
              </a:rPr>
              <a:t>agressive_piece</a:t>
            </a:r>
            <a:r>
              <a:rPr lang="en-GB" sz="1200" dirty="0">
                <a:solidFill>
                  <a:srgbClr val="000000"/>
                </a:solidFill>
                <a:latin typeface="Calibri" panose="020F0502020204030204" pitchFamily="34" charset="0"/>
                <a:cs typeface="Calibri" panose="020F0502020204030204" pitchFamily="34" charset="0"/>
              </a:rPr>
              <a:t>[1]][</a:t>
            </a:r>
            <a:r>
              <a:rPr lang="en-GB" sz="1200" dirty="0" err="1">
                <a:solidFill>
                  <a:srgbClr val="000000"/>
                </a:solidFill>
                <a:latin typeface="Calibri" panose="020F0502020204030204" pitchFamily="34" charset="0"/>
                <a:cs typeface="Calibri" panose="020F0502020204030204" pitchFamily="34" charset="0"/>
              </a:rPr>
              <a:t>agressive_piece</a:t>
            </a:r>
            <a:r>
              <a:rPr lang="en-GB" sz="1200" dirty="0">
                <a:solidFill>
                  <a:srgbClr val="000000"/>
                </a:solidFill>
                <a:latin typeface="Calibri" panose="020F0502020204030204" pitchFamily="34" charset="0"/>
                <a:cs typeface="Calibri" panose="020F0502020204030204" pitchFamily="34" charset="0"/>
              </a:rPr>
              <a:t>[2] + offset[0] + </a:t>
            </a:r>
            <a:r>
              <a:rPr lang="en-GB" sz="1200" dirty="0" err="1">
                <a:solidFill>
                  <a:srgbClr val="000000"/>
                </a:solidFill>
                <a:latin typeface="Calibri" panose="020F0502020204030204" pitchFamily="34" charset="0"/>
                <a:cs typeface="Calibri" panose="020F0502020204030204" pitchFamily="34" charset="0"/>
              </a:rPr>
              <a:t>v_dir</a:t>
            </a:r>
            <a:r>
              <a:rPr lang="en-GB" sz="1200" dirty="0">
                <a:solidFill>
                  <a:srgbClr val="000000"/>
                </a:solidFill>
                <a:latin typeface="Calibri" panose="020F0502020204030204" pitchFamily="34" charset="0"/>
                <a:cs typeface="Calibri" panose="020F0502020204030204" pitchFamily="34" charset="0"/>
              </a:rPr>
              <a:t>][</a:t>
            </a:r>
            <a:r>
              <a:rPr lang="en-GB" sz="1200" dirty="0" err="1">
                <a:solidFill>
                  <a:srgbClr val="000000"/>
                </a:solidFill>
                <a:latin typeface="Calibri" panose="020F0502020204030204" pitchFamily="34" charset="0"/>
                <a:cs typeface="Calibri" panose="020F0502020204030204" pitchFamily="34" charset="0"/>
              </a:rPr>
              <a:t>agressive_piece</a:t>
            </a:r>
            <a:r>
              <a:rPr lang="en-GB" sz="1200" dirty="0">
                <a:solidFill>
                  <a:srgbClr val="000000"/>
                </a:solidFill>
                <a:latin typeface="Calibri" panose="020F0502020204030204" pitchFamily="34" charset="0"/>
                <a:cs typeface="Calibri" panose="020F0502020204030204" pitchFamily="34" charset="0"/>
              </a:rPr>
              <a:t>[3] + offset[1] + </a:t>
            </a:r>
            <a:r>
              <a:rPr lang="en-GB" sz="1200" dirty="0" err="1">
                <a:solidFill>
                  <a:srgbClr val="000000"/>
                </a:solidFill>
                <a:latin typeface="Calibri" panose="020F0502020204030204" pitchFamily="34" charset="0"/>
                <a:cs typeface="Calibri" panose="020F0502020204030204" pitchFamily="34" charset="0"/>
              </a:rPr>
              <a:t>h_dir</a:t>
            </a:r>
            <a:r>
              <a:rPr lang="en-GB" sz="1200" dirty="0">
                <a:solidFill>
                  <a:srgbClr val="000000"/>
                </a:solidFill>
                <a:latin typeface="Calibri" panose="020F0502020204030204" pitchFamily="34" charset="0"/>
                <a:cs typeface="Calibri" panose="020F0502020204030204" pitchFamily="34" charset="0"/>
              </a:rPr>
              <a:t>] = </a:t>
            </a:r>
            <a:r>
              <a:rPr lang="en-GB" sz="1200" dirty="0" err="1">
                <a:solidFill>
                  <a:srgbClr val="000000"/>
                </a:solidFill>
                <a:latin typeface="Calibri" panose="020F0502020204030204" pitchFamily="34" charset="0"/>
                <a:cs typeface="Calibri" panose="020F0502020204030204" pitchFamily="34" charset="0"/>
              </a:rPr>
              <a:t>other_piece</a:t>
            </a:r>
            <a:endParaRPr lang="en-GB" sz="1200" dirty="0">
              <a:solidFill>
                <a:srgbClr val="000000"/>
              </a:solidFill>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53011189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0" name="Rectangle 29">
            <a:extLst>
              <a:ext uri="{FF2B5EF4-FFF2-40B4-BE49-F238E27FC236}">
                <a16:creationId xmlns:a16="http://schemas.microsoft.com/office/drawing/2014/main" id="{4351DFE5-F63D-4BE0-BDA9-E3EB88F01AA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55601" y="0"/>
            <a:ext cx="11480494" cy="2753936"/>
          </a:xfrm>
          <a:prstGeom prst="rect">
            <a:avLst/>
          </a:prstGeom>
          <a:gradFill>
            <a:gsLst>
              <a:gs pos="0">
                <a:schemeClr val="accent1">
                  <a:lumMod val="90000"/>
                </a:schemeClr>
              </a:gs>
              <a:gs pos="25000">
                <a:schemeClr val="accent1">
                  <a:lumMod val="90000"/>
                </a:schemeClr>
              </a:gs>
              <a:gs pos="94000">
                <a:schemeClr val="bg2">
                  <a:lumMod val="25000"/>
                </a:schemeClr>
              </a:gs>
              <a:gs pos="100000">
                <a:schemeClr val="bg2">
                  <a:lumMod val="25000"/>
                </a:schemeClr>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2" name="Picture 31">
            <a:extLst>
              <a:ext uri="{FF2B5EF4-FFF2-40B4-BE49-F238E27FC236}">
                <a16:creationId xmlns:a16="http://schemas.microsoft.com/office/drawing/2014/main" id="{3AA16612-ACD2-4A16-8F2B-4514FD6BF28F}"/>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a:extLst>
              <a:ext uri="{FF2B5EF4-FFF2-40B4-BE49-F238E27FC236}">
                <a16:creationId xmlns:a16="http://schemas.microsoft.com/office/drawing/2014/main" id="{999B2FBF-332A-42F7-8598-F50E629C8293}"/>
              </a:ext>
            </a:extLst>
          </p:cNvPr>
          <p:cNvSpPr>
            <a:spLocks noGrp="1"/>
          </p:cNvSpPr>
          <p:nvPr>
            <p:ph type="title"/>
          </p:nvPr>
        </p:nvSpPr>
        <p:spPr>
          <a:xfrm>
            <a:off x="1179226" y="826680"/>
            <a:ext cx="9833548" cy="1325563"/>
          </a:xfrm>
        </p:spPr>
        <p:txBody>
          <a:bodyPr>
            <a:normAutofit/>
          </a:bodyPr>
          <a:lstStyle/>
          <a:p>
            <a:pPr algn="ctr"/>
            <a:r>
              <a:rPr lang="en-GB" sz="4000" b="1" dirty="0">
                <a:solidFill>
                  <a:srgbClr val="FFFFFF"/>
                </a:solidFill>
              </a:rPr>
              <a:t>Search Problem Formulation</a:t>
            </a:r>
            <a:endParaRPr lang="en-GB" sz="4000" b="1">
              <a:solidFill>
                <a:srgbClr val="FFFFFF"/>
              </a:solidFill>
            </a:endParaRPr>
          </a:p>
        </p:txBody>
      </p:sp>
      <p:sp>
        <p:nvSpPr>
          <p:cNvPr id="3" name="Content Placeholder 2">
            <a:extLst>
              <a:ext uri="{FF2B5EF4-FFF2-40B4-BE49-F238E27FC236}">
                <a16:creationId xmlns:a16="http://schemas.microsoft.com/office/drawing/2014/main" id="{BEA4BDB1-EA60-4968-B3B5-6246A6F9A8B1}"/>
              </a:ext>
            </a:extLst>
          </p:cNvPr>
          <p:cNvSpPr>
            <a:spLocks noGrp="1"/>
          </p:cNvSpPr>
          <p:nvPr>
            <p:ph idx="1"/>
          </p:nvPr>
        </p:nvSpPr>
        <p:spPr>
          <a:xfrm>
            <a:off x="1179225" y="3092970"/>
            <a:ext cx="10552331" cy="3580204"/>
          </a:xfrm>
        </p:spPr>
        <p:txBody>
          <a:bodyPr>
            <a:noAutofit/>
          </a:bodyPr>
          <a:lstStyle/>
          <a:p>
            <a:pPr marL="0" indent="0">
              <a:buNone/>
            </a:pPr>
            <a:r>
              <a:rPr lang="en-GB" sz="1600" b="1" dirty="0">
                <a:solidFill>
                  <a:srgbClr val="000000"/>
                </a:solidFill>
              </a:rPr>
              <a:t>Operator Costs:</a:t>
            </a:r>
          </a:p>
          <a:p>
            <a:pPr marL="0" indent="0">
              <a:buNone/>
            </a:pPr>
            <a:r>
              <a:rPr lang="en-GB" sz="1600" dirty="0">
                <a:solidFill>
                  <a:srgbClr val="000000"/>
                </a:solidFill>
              </a:rPr>
              <a:t>1</a:t>
            </a:r>
            <a:endParaRPr lang="en-GB" sz="1600" b="1" dirty="0">
              <a:solidFill>
                <a:srgbClr val="000000"/>
              </a:solidFill>
            </a:endParaRPr>
          </a:p>
          <a:p>
            <a:pPr marL="0" indent="0">
              <a:buNone/>
            </a:pPr>
            <a:r>
              <a:rPr lang="en-GB" sz="1600" b="1" dirty="0">
                <a:solidFill>
                  <a:srgbClr val="000000"/>
                </a:solidFill>
              </a:rPr>
              <a:t>Evaluation Function:</a:t>
            </a:r>
          </a:p>
          <a:p>
            <a:pPr marL="0" indent="0">
              <a:buNone/>
            </a:pPr>
            <a:r>
              <a:rPr lang="en-GB" sz="1400" dirty="0">
                <a:solidFill>
                  <a:srgbClr val="000000"/>
                </a:solidFill>
              </a:rPr>
              <a:t>1. Get List of Legal Moves: </a:t>
            </a:r>
            <a:r>
              <a:rPr lang="en-US" sz="1400" dirty="0">
                <a:solidFill>
                  <a:srgbClr val="000000"/>
                </a:solidFill>
              </a:rPr>
              <a:t>G</a:t>
            </a:r>
            <a:r>
              <a:rPr lang="en-US" sz="1400" b="0" i="0" dirty="0">
                <a:effectLst/>
              </a:rPr>
              <a:t>ets all legal moves and returns four lists with passive and </a:t>
            </a:r>
            <a:r>
              <a:rPr lang="en-US" sz="1400" b="0" i="0" dirty="0" err="1">
                <a:effectLst/>
              </a:rPr>
              <a:t>agressive</a:t>
            </a:r>
            <a:r>
              <a:rPr lang="en-US" sz="1400" b="0" i="0" dirty="0">
                <a:effectLst/>
              </a:rPr>
              <a:t> from each player</a:t>
            </a:r>
            <a:endParaRPr lang="en-GB" sz="1400" dirty="0"/>
          </a:p>
          <a:p>
            <a:pPr marL="0" indent="0">
              <a:buNone/>
            </a:pPr>
            <a:r>
              <a:rPr lang="en-GB" sz="1400" dirty="0">
                <a:solidFill>
                  <a:srgbClr val="000000"/>
                </a:solidFill>
              </a:rPr>
              <a:t>2. </a:t>
            </a:r>
            <a:r>
              <a:rPr lang="pt-BR" sz="1400" b="0" i="0" dirty="0" err="1">
                <a:effectLst/>
              </a:rPr>
              <a:t>countNumPiece</a:t>
            </a:r>
            <a:r>
              <a:rPr lang="en-GB" sz="1400" b="0" i="0" dirty="0">
                <a:effectLst/>
              </a:rPr>
              <a:t>s</a:t>
            </a:r>
            <a:r>
              <a:rPr lang="en-GB" sz="1400" b="0" i="0" dirty="0">
                <a:solidFill>
                  <a:srgbClr val="000000"/>
                </a:solidFill>
                <a:effectLst/>
              </a:rPr>
              <a:t>:</a:t>
            </a:r>
            <a:r>
              <a:rPr lang="en-GB" sz="1400" dirty="0">
                <a:solidFill>
                  <a:srgbClr val="000000"/>
                </a:solidFill>
              </a:rPr>
              <a:t> Evaluate the number of pieces on each board (More White Pieces -&gt; Positive Number else -&gt; Negative)</a:t>
            </a:r>
          </a:p>
          <a:p>
            <a:pPr marL="0" indent="0">
              <a:buNone/>
            </a:pPr>
            <a:r>
              <a:rPr lang="en-GB" sz="1400" dirty="0">
                <a:solidFill>
                  <a:srgbClr val="000000"/>
                </a:solidFill>
              </a:rPr>
              <a:t>3</a:t>
            </a:r>
            <a:r>
              <a:rPr lang="en-GB" sz="1400" dirty="0"/>
              <a:t>. </a:t>
            </a:r>
            <a:r>
              <a:rPr lang="pt-BR" sz="1400" b="0" dirty="0" err="1">
                <a:effectLst/>
              </a:rPr>
              <a:t>calcDiffNumPieces</a:t>
            </a:r>
            <a:r>
              <a:rPr lang="en-GB" sz="1400" b="0" dirty="0">
                <a:solidFill>
                  <a:srgbClr val="000000"/>
                </a:solidFill>
                <a:effectLst/>
              </a:rPr>
              <a:t>: Calculate the value of the pieces of player, used to evaluate the game when the computer is on easy mode  </a:t>
            </a:r>
            <a:endParaRPr lang="en-GB" sz="1400" dirty="0">
              <a:solidFill>
                <a:srgbClr val="000000"/>
              </a:solidFill>
            </a:endParaRPr>
          </a:p>
          <a:p>
            <a:pPr marL="0" indent="0">
              <a:buNone/>
            </a:pPr>
            <a:r>
              <a:rPr lang="en-GB" sz="1400" dirty="0">
                <a:solidFill>
                  <a:srgbClr val="000000"/>
                </a:solidFill>
              </a:rPr>
              <a:t>4. </a:t>
            </a:r>
            <a:r>
              <a:rPr lang="en-GB" sz="1400" dirty="0" err="1">
                <a:solidFill>
                  <a:srgbClr val="000000"/>
                </a:solidFill>
              </a:rPr>
              <a:t>calcPoints</a:t>
            </a:r>
            <a:r>
              <a:rPr lang="en-GB" sz="1400" dirty="0">
                <a:solidFill>
                  <a:srgbClr val="000000"/>
                </a:solidFill>
              </a:rPr>
              <a:t>: Calculate Quadratic Sum on each Board. Used to evaluate the game when the computer is on medium mode. When the computer is on hard mode, is also consider de vulnerabilities of the pieces</a:t>
            </a:r>
          </a:p>
        </p:txBody>
      </p:sp>
    </p:spTree>
    <p:extLst>
      <p:ext uri="{BB962C8B-B14F-4D97-AF65-F5344CB8AC3E}">
        <p14:creationId xmlns:p14="http://schemas.microsoft.com/office/powerpoint/2010/main" val="69491903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9AF5C66A-E8F2-4E13-98A3-FE96597C5A4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55601" y="0"/>
            <a:ext cx="11480494" cy="2753936"/>
          </a:xfrm>
          <a:prstGeom prst="rect">
            <a:avLst/>
          </a:prstGeom>
          <a:gradFill>
            <a:gsLst>
              <a:gs pos="0">
                <a:schemeClr val="accent1">
                  <a:lumMod val="90000"/>
                </a:schemeClr>
              </a:gs>
              <a:gs pos="25000">
                <a:schemeClr val="accent1">
                  <a:lumMod val="90000"/>
                </a:schemeClr>
              </a:gs>
              <a:gs pos="94000">
                <a:schemeClr val="bg2">
                  <a:lumMod val="25000"/>
                </a:schemeClr>
              </a:gs>
              <a:gs pos="100000">
                <a:schemeClr val="bg2">
                  <a:lumMod val="25000"/>
                </a:schemeClr>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17" name="Picture 16">
            <a:extLst>
              <a:ext uri="{FF2B5EF4-FFF2-40B4-BE49-F238E27FC236}">
                <a16:creationId xmlns:a16="http://schemas.microsoft.com/office/drawing/2014/main" id="{AC860275-E106-493A-8BF0-E0A91130EF6A}"/>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ítulo 1">
            <a:extLst>
              <a:ext uri="{FF2B5EF4-FFF2-40B4-BE49-F238E27FC236}">
                <a16:creationId xmlns:a16="http://schemas.microsoft.com/office/drawing/2014/main" id="{4267890E-EEB2-459F-8066-B56DCACBD5A5}"/>
              </a:ext>
            </a:extLst>
          </p:cNvPr>
          <p:cNvSpPr>
            <a:spLocks noGrp="1"/>
          </p:cNvSpPr>
          <p:nvPr>
            <p:ph type="title"/>
          </p:nvPr>
        </p:nvSpPr>
        <p:spPr>
          <a:xfrm>
            <a:off x="1179576" y="822960"/>
            <a:ext cx="9829800" cy="1325880"/>
          </a:xfrm>
        </p:spPr>
        <p:txBody>
          <a:bodyPr>
            <a:normAutofit/>
          </a:bodyPr>
          <a:lstStyle/>
          <a:p>
            <a:pPr algn="ctr"/>
            <a:r>
              <a:rPr lang="pt-BR" sz="4000" b="1" dirty="0" err="1">
                <a:solidFill>
                  <a:srgbClr val="FFFFFF"/>
                </a:solidFill>
              </a:rPr>
              <a:t>Implemented</a:t>
            </a:r>
            <a:r>
              <a:rPr lang="pt-BR" sz="4000" b="1" dirty="0">
                <a:solidFill>
                  <a:srgbClr val="FFFFFF"/>
                </a:solidFill>
              </a:rPr>
              <a:t> </a:t>
            </a:r>
            <a:r>
              <a:rPr lang="pt-BR" sz="4000" b="1" dirty="0" err="1">
                <a:solidFill>
                  <a:srgbClr val="FFFFFF"/>
                </a:solidFill>
              </a:rPr>
              <a:t>Algorithms</a:t>
            </a:r>
            <a:r>
              <a:rPr lang="pt-BR" sz="4000" b="1" dirty="0">
                <a:solidFill>
                  <a:srgbClr val="FFFFFF"/>
                </a:solidFill>
              </a:rPr>
              <a:t> </a:t>
            </a:r>
          </a:p>
        </p:txBody>
      </p:sp>
      <p:sp>
        <p:nvSpPr>
          <p:cNvPr id="3" name="Espaço Reservado para Conteúdo 2">
            <a:extLst>
              <a:ext uri="{FF2B5EF4-FFF2-40B4-BE49-F238E27FC236}">
                <a16:creationId xmlns:a16="http://schemas.microsoft.com/office/drawing/2014/main" id="{69D2C3CF-2ECA-4E89-86A9-90B324B101EC}"/>
              </a:ext>
            </a:extLst>
          </p:cNvPr>
          <p:cNvSpPr>
            <a:spLocks noGrp="1"/>
          </p:cNvSpPr>
          <p:nvPr>
            <p:ph idx="1"/>
          </p:nvPr>
        </p:nvSpPr>
        <p:spPr>
          <a:xfrm>
            <a:off x="804672" y="2827419"/>
            <a:ext cx="5126896" cy="3227626"/>
          </a:xfrm>
        </p:spPr>
        <p:txBody>
          <a:bodyPr anchor="ctr">
            <a:normAutofit/>
          </a:bodyPr>
          <a:lstStyle/>
          <a:p>
            <a:pPr marL="0" indent="0">
              <a:buNone/>
            </a:pPr>
            <a:r>
              <a:rPr lang="pt-BR" sz="1900" dirty="0" err="1">
                <a:solidFill>
                  <a:srgbClr val="000000"/>
                </a:solidFill>
              </a:rPr>
              <a:t>Considering</a:t>
            </a:r>
            <a:r>
              <a:rPr lang="pt-BR" sz="1900" dirty="0">
                <a:solidFill>
                  <a:srgbClr val="000000"/>
                </a:solidFill>
              </a:rPr>
              <a:t> </a:t>
            </a:r>
            <a:r>
              <a:rPr lang="pt-BR" sz="1900" dirty="0" err="1">
                <a:solidFill>
                  <a:srgbClr val="000000"/>
                </a:solidFill>
              </a:rPr>
              <a:t>our</a:t>
            </a:r>
            <a:r>
              <a:rPr lang="pt-BR" sz="1900" dirty="0">
                <a:solidFill>
                  <a:srgbClr val="000000"/>
                </a:solidFill>
              </a:rPr>
              <a:t> </a:t>
            </a:r>
            <a:r>
              <a:rPr lang="pt-BR" sz="1900" dirty="0" err="1">
                <a:solidFill>
                  <a:srgbClr val="000000"/>
                </a:solidFill>
              </a:rPr>
              <a:t>projects</a:t>
            </a:r>
            <a:r>
              <a:rPr lang="pt-BR" sz="1900" dirty="0">
                <a:solidFill>
                  <a:srgbClr val="000000"/>
                </a:solidFill>
              </a:rPr>
              <a:t> </a:t>
            </a:r>
            <a:r>
              <a:rPr lang="pt-BR" sz="1900" dirty="0" err="1">
                <a:solidFill>
                  <a:srgbClr val="000000"/>
                </a:solidFill>
              </a:rPr>
              <a:t>needs</a:t>
            </a:r>
            <a:r>
              <a:rPr lang="pt-BR" sz="1900" dirty="0">
                <a:solidFill>
                  <a:srgbClr val="000000"/>
                </a:solidFill>
              </a:rPr>
              <a:t>, </a:t>
            </a:r>
            <a:r>
              <a:rPr lang="pt-BR" sz="1900" dirty="0" err="1">
                <a:solidFill>
                  <a:srgbClr val="000000"/>
                </a:solidFill>
              </a:rPr>
              <a:t>we</a:t>
            </a:r>
            <a:r>
              <a:rPr lang="pt-BR" sz="1900" dirty="0">
                <a:solidFill>
                  <a:srgbClr val="000000"/>
                </a:solidFill>
              </a:rPr>
              <a:t> </a:t>
            </a:r>
            <a:r>
              <a:rPr lang="pt-BR" sz="1900" dirty="0" err="1">
                <a:solidFill>
                  <a:srgbClr val="000000"/>
                </a:solidFill>
              </a:rPr>
              <a:t>used</a:t>
            </a:r>
            <a:r>
              <a:rPr lang="pt-BR" sz="1900" dirty="0">
                <a:solidFill>
                  <a:srgbClr val="000000"/>
                </a:solidFill>
              </a:rPr>
              <a:t> </a:t>
            </a:r>
            <a:r>
              <a:rPr lang="pt-BR" sz="1900" dirty="0" err="1">
                <a:solidFill>
                  <a:srgbClr val="000000"/>
                </a:solidFill>
              </a:rPr>
              <a:t>the</a:t>
            </a:r>
            <a:r>
              <a:rPr lang="pt-BR" sz="1900" dirty="0">
                <a:solidFill>
                  <a:srgbClr val="000000"/>
                </a:solidFill>
              </a:rPr>
              <a:t> </a:t>
            </a:r>
            <a:r>
              <a:rPr lang="pt-BR" sz="1900" dirty="0" err="1">
                <a:solidFill>
                  <a:srgbClr val="000000"/>
                </a:solidFill>
              </a:rPr>
              <a:t>Minimax</a:t>
            </a:r>
            <a:r>
              <a:rPr lang="pt-BR" sz="1900" dirty="0">
                <a:solidFill>
                  <a:srgbClr val="000000"/>
                </a:solidFill>
              </a:rPr>
              <a:t> </a:t>
            </a:r>
            <a:r>
              <a:rPr lang="pt-BR" sz="1900" dirty="0" err="1">
                <a:solidFill>
                  <a:srgbClr val="000000"/>
                </a:solidFill>
              </a:rPr>
              <a:t>algorithm</a:t>
            </a:r>
            <a:r>
              <a:rPr lang="pt-BR" sz="1900" dirty="0">
                <a:solidFill>
                  <a:srgbClr val="000000"/>
                </a:solidFill>
              </a:rPr>
              <a:t> </a:t>
            </a:r>
            <a:r>
              <a:rPr lang="pt-BR" sz="1900" dirty="0" err="1">
                <a:solidFill>
                  <a:srgbClr val="000000"/>
                </a:solidFill>
              </a:rPr>
              <a:t>to</a:t>
            </a:r>
            <a:r>
              <a:rPr lang="pt-BR" sz="1900" dirty="0">
                <a:solidFill>
                  <a:srgbClr val="000000"/>
                </a:solidFill>
              </a:rPr>
              <a:t> </a:t>
            </a:r>
            <a:r>
              <a:rPr lang="pt-BR" sz="1900" dirty="0" err="1">
                <a:solidFill>
                  <a:srgbClr val="000000"/>
                </a:solidFill>
              </a:rPr>
              <a:t>evaluate</a:t>
            </a:r>
            <a:r>
              <a:rPr lang="pt-BR" sz="1900" dirty="0">
                <a:solidFill>
                  <a:srgbClr val="000000"/>
                </a:solidFill>
              </a:rPr>
              <a:t> </a:t>
            </a:r>
            <a:r>
              <a:rPr lang="pt-BR" sz="1900" dirty="0" err="1">
                <a:solidFill>
                  <a:srgbClr val="000000"/>
                </a:solidFill>
              </a:rPr>
              <a:t>the</a:t>
            </a:r>
            <a:r>
              <a:rPr lang="pt-BR" sz="1900" dirty="0">
                <a:solidFill>
                  <a:srgbClr val="000000"/>
                </a:solidFill>
              </a:rPr>
              <a:t> plays When in </a:t>
            </a:r>
            <a:r>
              <a:rPr lang="pt-BR" sz="1900" dirty="0" err="1">
                <a:solidFill>
                  <a:srgbClr val="000000"/>
                </a:solidFill>
              </a:rPr>
              <a:t>computer</a:t>
            </a:r>
            <a:r>
              <a:rPr lang="pt-BR" sz="1900" dirty="0">
                <a:solidFill>
                  <a:srgbClr val="000000"/>
                </a:solidFill>
              </a:rPr>
              <a:t> </a:t>
            </a:r>
            <a:r>
              <a:rPr lang="pt-BR" sz="1900" dirty="0" err="1">
                <a:solidFill>
                  <a:srgbClr val="000000"/>
                </a:solidFill>
              </a:rPr>
              <a:t>vs</a:t>
            </a:r>
            <a:r>
              <a:rPr lang="pt-BR" sz="1900" dirty="0">
                <a:solidFill>
                  <a:srgbClr val="000000"/>
                </a:solidFill>
              </a:rPr>
              <a:t> </a:t>
            </a:r>
            <a:r>
              <a:rPr lang="pt-BR" sz="1900" dirty="0" err="1">
                <a:solidFill>
                  <a:srgbClr val="000000"/>
                </a:solidFill>
              </a:rPr>
              <a:t>computer</a:t>
            </a:r>
            <a:r>
              <a:rPr lang="pt-BR" sz="1900" dirty="0">
                <a:solidFill>
                  <a:srgbClr val="000000"/>
                </a:solidFill>
              </a:rPr>
              <a:t> </a:t>
            </a:r>
            <a:r>
              <a:rPr lang="pt-BR" sz="1900" dirty="0" err="1">
                <a:solidFill>
                  <a:srgbClr val="000000"/>
                </a:solidFill>
              </a:rPr>
              <a:t>mode</a:t>
            </a:r>
            <a:r>
              <a:rPr lang="pt-BR" sz="1900" dirty="0">
                <a:solidFill>
                  <a:srgbClr val="000000"/>
                </a:solidFill>
              </a:rPr>
              <a:t>, </a:t>
            </a:r>
            <a:r>
              <a:rPr lang="pt-BR" sz="1900" dirty="0" err="1">
                <a:solidFill>
                  <a:srgbClr val="000000"/>
                </a:solidFill>
              </a:rPr>
              <a:t>minimizing</a:t>
            </a:r>
            <a:r>
              <a:rPr lang="pt-BR" sz="1900" dirty="0">
                <a:solidFill>
                  <a:srgbClr val="000000"/>
                </a:solidFill>
              </a:rPr>
              <a:t> </a:t>
            </a:r>
            <a:r>
              <a:rPr lang="pt-BR" sz="1900" dirty="0" err="1">
                <a:solidFill>
                  <a:srgbClr val="000000"/>
                </a:solidFill>
              </a:rPr>
              <a:t>or</a:t>
            </a:r>
            <a:r>
              <a:rPr lang="pt-BR" sz="1900" dirty="0">
                <a:solidFill>
                  <a:srgbClr val="000000"/>
                </a:solidFill>
              </a:rPr>
              <a:t> </a:t>
            </a:r>
            <a:r>
              <a:rPr lang="pt-BR" sz="1900" dirty="0" err="1">
                <a:solidFill>
                  <a:srgbClr val="000000"/>
                </a:solidFill>
              </a:rPr>
              <a:t>maximazing</a:t>
            </a:r>
            <a:r>
              <a:rPr lang="pt-BR" sz="1900" dirty="0">
                <a:solidFill>
                  <a:srgbClr val="000000"/>
                </a:solidFill>
              </a:rPr>
              <a:t> </a:t>
            </a:r>
            <a:r>
              <a:rPr lang="pt-BR" sz="1900" dirty="0" err="1">
                <a:solidFill>
                  <a:srgbClr val="000000"/>
                </a:solidFill>
              </a:rPr>
              <a:t>the</a:t>
            </a:r>
            <a:r>
              <a:rPr lang="pt-BR" sz="1900" dirty="0">
                <a:solidFill>
                  <a:srgbClr val="000000"/>
                </a:solidFill>
              </a:rPr>
              <a:t> total score </a:t>
            </a:r>
            <a:r>
              <a:rPr lang="pt-BR" sz="1900" dirty="0" err="1">
                <a:solidFill>
                  <a:srgbClr val="000000"/>
                </a:solidFill>
              </a:rPr>
              <a:t>of</a:t>
            </a:r>
            <a:r>
              <a:rPr lang="pt-BR" sz="1900" dirty="0">
                <a:solidFill>
                  <a:srgbClr val="000000"/>
                </a:solidFill>
              </a:rPr>
              <a:t> a player, </a:t>
            </a:r>
            <a:r>
              <a:rPr lang="pt-BR" sz="1900" dirty="0" err="1">
                <a:solidFill>
                  <a:srgbClr val="000000"/>
                </a:solidFill>
              </a:rPr>
              <a:t>given</a:t>
            </a:r>
            <a:r>
              <a:rPr lang="pt-BR" sz="1900" dirty="0">
                <a:solidFill>
                  <a:srgbClr val="000000"/>
                </a:solidFill>
              </a:rPr>
              <a:t> a </a:t>
            </a:r>
            <a:r>
              <a:rPr lang="pt-BR" sz="1900" dirty="0" err="1">
                <a:solidFill>
                  <a:srgbClr val="000000"/>
                </a:solidFill>
              </a:rPr>
              <a:t>list</a:t>
            </a:r>
            <a:r>
              <a:rPr lang="pt-BR" sz="1900" dirty="0">
                <a:solidFill>
                  <a:srgbClr val="000000"/>
                </a:solidFill>
              </a:rPr>
              <a:t> </a:t>
            </a:r>
            <a:r>
              <a:rPr lang="pt-BR" sz="1900" dirty="0" err="1">
                <a:solidFill>
                  <a:srgbClr val="000000"/>
                </a:solidFill>
              </a:rPr>
              <a:t>of</a:t>
            </a:r>
            <a:r>
              <a:rPr lang="pt-BR" sz="1900" dirty="0">
                <a:solidFill>
                  <a:srgbClr val="000000"/>
                </a:solidFill>
              </a:rPr>
              <a:t> </a:t>
            </a:r>
            <a:r>
              <a:rPr lang="pt-BR" sz="1900" dirty="0" err="1">
                <a:solidFill>
                  <a:srgbClr val="000000"/>
                </a:solidFill>
              </a:rPr>
              <a:t>the</a:t>
            </a:r>
            <a:r>
              <a:rPr lang="pt-BR" sz="1900" dirty="0">
                <a:solidFill>
                  <a:srgbClr val="000000"/>
                </a:solidFill>
              </a:rPr>
              <a:t> legal moves.</a:t>
            </a:r>
          </a:p>
          <a:p>
            <a:pPr marL="0" indent="0">
              <a:buNone/>
            </a:pPr>
            <a:r>
              <a:rPr lang="pt-BR" sz="1900" dirty="0">
                <a:solidFill>
                  <a:srgbClr val="000000"/>
                </a:solidFill>
              </a:rPr>
              <a:t> </a:t>
            </a:r>
          </a:p>
        </p:txBody>
      </p:sp>
      <p:pic>
        <p:nvPicPr>
          <p:cNvPr id="5" name="Imagem 4" descr="Texto&#10;&#10;Descrição gerada automaticamente">
            <a:extLst>
              <a:ext uri="{FF2B5EF4-FFF2-40B4-BE49-F238E27FC236}">
                <a16:creationId xmlns:a16="http://schemas.microsoft.com/office/drawing/2014/main" id="{98F209F9-29B1-40EC-B049-16F29FCA9D4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680196" y="2652886"/>
            <a:ext cx="5155899" cy="3725137"/>
          </a:xfrm>
          <a:prstGeom prst="rect">
            <a:avLst/>
          </a:prstGeom>
        </p:spPr>
      </p:pic>
      <p:sp>
        <p:nvSpPr>
          <p:cNvPr id="6" name="CaixaDeTexto 5">
            <a:extLst>
              <a:ext uri="{FF2B5EF4-FFF2-40B4-BE49-F238E27FC236}">
                <a16:creationId xmlns:a16="http://schemas.microsoft.com/office/drawing/2014/main" id="{26496B8F-7260-4D41-B065-0404208D544F}"/>
              </a:ext>
            </a:extLst>
          </p:cNvPr>
          <p:cNvSpPr txBox="1"/>
          <p:nvPr/>
        </p:nvSpPr>
        <p:spPr>
          <a:xfrm>
            <a:off x="8325165" y="6378023"/>
            <a:ext cx="1865960" cy="276999"/>
          </a:xfrm>
          <a:prstGeom prst="rect">
            <a:avLst/>
          </a:prstGeom>
          <a:noFill/>
        </p:spPr>
        <p:txBody>
          <a:bodyPr wrap="none" rtlCol="0">
            <a:spAutoFit/>
          </a:bodyPr>
          <a:lstStyle/>
          <a:p>
            <a:r>
              <a:rPr lang="pt-BR" sz="1200" dirty="0"/>
              <a:t>Figure 2 -  </a:t>
            </a:r>
            <a:r>
              <a:rPr lang="pt-BR" sz="1200" dirty="0" err="1"/>
              <a:t>part</a:t>
            </a:r>
            <a:r>
              <a:rPr lang="pt-BR" sz="1200" dirty="0"/>
              <a:t> </a:t>
            </a:r>
            <a:r>
              <a:rPr lang="pt-BR" sz="1200" dirty="0" err="1"/>
              <a:t>of</a:t>
            </a:r>
            <a:r>
              <a:rPr lang="pt-BR" sz="1200" dirty="0"/>
              <a:t> </a:t>
            </a:r>
            <a:r>
              <a:rPr lang="pt-BR" sz="1200" dirty="0" err="1"/>
              <a:t>minimax</a:t>
            </a:r>
            <a:r>
              <a:rPr lang="pt-BR" sz="1200" dirty="0"/>
              <a:t> </a:t>
            </a:r>
          </a:p>
        </p:txBody>
      </p:sp>
    </p:spTree>
    <p:extLst>
      <p:ext uri="{BB962C8B-B14F-4D97-AF65-F5344CB8AC3E}">
        <p14:creationId xmlns:p14="http://schemas.microsoft.com/office/powerpoint/2010/main" val="141768005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4351DFE5-F63D-4BE0-BDA9-E3EB88F01AA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55601" y="0"/>
            <a:ext cx="11480494" cy="2753936"/>
          </a:xfrm>
          <a:prstGeom prst="rect">
            <a:avLst/>
          </a:prstGeom>
          <a:gradFill>
            <a:gsLst>
              <a:gs pos="0">
                <a:schemeClr val="accent1">
                  <a:lumMod val="90000"/>
                </a:schemeClr>
              </a:gs>
              <a:gs pos="25000">
                <a:schemeClr val="accent1">
                  <a:lumMod val="90000"/>
                </a:schemeClr>
              </a:gs>
              <a:gs pos="94000">
                <a:schemeClr val="bg2">
                  <a:lumMod val="25000"/>
                </a:schemeClr>
              </a:gs>
              <a:gs pos="100000">
                <a:schemeClr val="bg2">
                  <a:lumMod val="25000"/>
                </a:schemeClr>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7" name="Picture 16">
            <a:extLst>
              <a:ext uri="{FF2B5EF4-FFF2-40B4-BE49-F238E27FC236}">
                <a16:creationId xmlns:a16="http://schemas.microsoft.com/office/drawing/2014/main" id="{3AA16612-ACD2-4A16-8F2B-4514FD6BF28F}"/>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ítulo 1">
            <a:extLst>
              <a:ext uri="{FF2B5EF4-FFF2-40B4-BE49-F238E27FC236}">
                <a16:creationId xmlns:a16="http://schemas.microsoft.com/office/drawing/2014/main" id="{177C98C9-E70E-4F63-AB84-0147CBBE5216}"/>
              </a:ext>
            </a:extLst>
          </p:cNvPr>
          <p:cNvSpPr>
            <a:spLocks noGrp="1"/>
          </p:cNvSpPr>
          <p:nvPr>
            <p:ph type="title"/>
          </p:nvPr>
        </p:nvSpPr>
        <p:spPr>
          <a:xfrm>
            <a:off x="1179226" y="826680"/>
            <a:ext cx="9833548" cy="1325563"/>
          </a:xfrm>
        </p:spPr>
        <p:txBody>
          <a:bodyPr>
            <a:normAutofit/>
          </a:bodyPr>
          <a:lstStyle/>
          <a:p>
            <a:pPr algn="ctr"/>
            <a:r>
              <a:rPr lang="pt-BR" sz="4000" b="1" dirty="0">
                <a:solidFill>
                  <a:srgbClr val="FFFFFF"/>
                </a:solidFill>
              </a:rPr>
              <a:t>Experimental </a:t>
            </a:r>
            <a:r>
              <a:rPr lang="pt-BR" sz="4000" b="1" dirty="0" err="1">
                <a:solidFill>
                  <a:srgbClr val="FFFFFF"/>
                </a:solidFill>
              </a:rPr>
              <a:t>Implementations</a:t>
            </a:r>
            <a:endParaRPr lang="pt-BR" sz="4000" b="1" dirty="0">
              <a:solidFill>
                <a:srgbClr val="FFFFFF"/>
              </a:solidFill>
            </a:endParaRPr>
          </a:p>
        </p:txBody>
      </p:sp>
      <p:sp>
        <p:nvSpPr>
          <p:cNvPr id="3" name="Espaço Reservado para Conteúdo 2">
            <a:extLst>
              <a:ext uri="{FF2B5EF4-FFF2-40B4-BE49-F238E27FC236}">
                <a16:creationId xmlns:a16="http://schemas.microsoft.com/office/drawing/2014/main" id="{F9B36DAA-FB63-4BB4-AC96-6E9D8FDE5EA1}"/>
              </a:ext>
            </a:extLst>
          </p:cNvPr>
          <p:cNvSpPr>
            <a:spLocks noGrp="1"/>
          </p:cNvSpPr>
          <p:nvPr>
            <p:ph idx="1"/>
          </p:nvPr>
        </p:nvSpPr>
        <p:spPr>
          <a:xfrm>
            <a:off x="1179226" y="3092970"/>
            <a:ext cx="9833548" cy="2693976"/>
          </a:xfrm>
        </p:spPr>
        <p:txBody>
          <a:bodyPr>
            <a:normAutofit/>
          </a:bodyPr>
          <a:lstStyle/>
          <a:p>
            <a:pPr marL="0" indent="0">
              <a:buNone/>
            </a:pPr>
            <a:r>
              <a:rPr lang="pt-BR" sz="2000" dirty="0" err="1">
                <a:solidFill>
                  <a:srgbClr val="000000"/>
                </a:solidFill>
              </a:rPr>
              <a:t>During</a:t>
            </a:r>
            <a:r>
              <a:rPr lang="pt-BR" sz="2000" dirty="0">
                <a:solidFill>
                  <a:srgbClr val="000000"/>
                </a:solidFill>
              </a:rPr>
              <a:t> </a:t>
            </a:r>
            <a:r>
              <a:rPr lang="pt-BR" sz="2000" dirty="0" err="1">
                <a:solidFill>
                  <a:srgbClr val="000000"/>
                </a:solidFill>
              </a:rPr>
              <a:t>the</a:t>
            </a:r>
            <a:r>
              <a:rPr lang="pt-BR" sz="2000" dirty="0">
                <a:solidFill>
                  <a:srgbClr val="000000"/>
                </a:solidFill>
              </a:rPr>
              <a:t> </a:t>
            </a:r>
            <a:r>
              <a:rPr lang="pt-BR" sz="2000" dirty="0" err="1">
                <a:solidFill>
                  <a:srgbClr val="000000"/>
                </a:solidFill>
              </a:rPr>
              <a:t>Project’s</a:t>
            </a:r>
            <a:r>
              <a:rPr lang="pt-BR" sz="2000" dirty="0">
                <a:solidFill>
                  <a:srgbClr val="000000"/>
                </a:solidFill>
              </a:rPr>
              <a:t> </a:t>
            </a:r>
            <a:r>
              <a:rPr lang="pt-BR" sz="2000" dirty="0" err="1">
                <a:solidFill>
                  <a:srgbClr val="000000"/>
                </a:solidFill>
              </a:rPr>
              <a:t>implementation</a:t>
            </a:r>
            <a:r>
              <a:rPr lang="pt-BR" sz="2000" dirty="0">
                <a:solidFill>
                  <a:srgbClr val="000000"/>
                </a:solidFill>
              </a:rPr>
              <a:t>, </a:t>
            </a:r>
            <a:r>
              <a:rPr lang="pt-BR" sz="2000" dirty="0" err="1">
                <a:solidFill>
                  <a:srgbClr val="000000"/>
                </a:solidFill>
              </a:rPr>
              <a:t>we</a:t>
            </a:r>
            <a:r>
              <a:rPr lang="pt-BR" sz="2000" dirty="0">
                <a:solidFill>
                  <a:srgbClr val="000000"/>
                </a:solidFill>
              </a:rPr>
              <a:t> </a:t>
            </a:r>
            <a:r>
              <a:rPr lang="pt-BR" sz="2000" dirty="0" err="1">
                <a:solidFill>
                  <a:srgbClr val="000000"/>
                </a:solidFill>
              </a:rPr>
              <a:t>encountered</a:t>
            </a:r>
            <a:r>
              <a:rPr lang="pt-BR" sz="2000" dirty="0">
                <a:solidFill>
                  <a:srgbClr val="000000"/>
                </a:solidFill>
              </a:rPr>
              <a:t> some </a:t>
            </a:r>
            <a:r>
              <a:rPr lang="pt-BR" sz="2000" dirty="0" err="1">
                <a:solidFill>
                  <a:srgbClr val="000000"/>
                </a:solidFill>
              </a:rPr>
              <a:t>issues</a:t>
            </a:r>
            <a:r>
              <a:rPr lang="pt-BR" sz="2000" dirty="0">
                <a:solidFill>
                  <a:srgbClr val="000000"/>
                </a:solidFill>
              </a:rPr>
              <a:t> </a:t>
            </a:r>
            <a:r>
              <a:rPr lang="pt-BR" sz="2000" dirty="0" err="1">
                <a:solidFill>
                  <a:srgbClr val="000000"/>
                </a:solidFill>
              </a:rPr>
              <a:t>regarding</a:t>
            </a:r>
            <a:r>
              <a:rPr lang="pt-BR" sz="2000" dirty="0">
                <a:solidFill>
                  <a:srgbClr val="000000"/>
                </a:solidFill>
              </a:rPr>
              <a:t> </a:t>
            </a:r>
            <a:r>
              <a:rPr lang="pt-BR" sz="2000" dirty="0" err="1">
                <a:solidFill>
                  <a:srgbClr val="000000"/>
                </a:solidFill>
              </a:rPr>
              <a:t>the</a:t>
            </a:r>
            <a:r>
              <a:rPr lang="pt-BR" sz="2000" dirty="0">
                <a:solidFill>
                  <a:srgbClr val="000000"/>
                </a:solidFill>
              </a:rPr>
              <a:t> </a:t>
            </a:r>
            <a:r>
              <a:rPr lang="pt-BR" sz="2000" dirty="0" err="1">
                <a:solidFill>
                  <a:srgbClr val="000000"/>
                </a:solidFill>
              </a:rPr>
              <a:t>code</a:t>
            </a:r>
            <a:r>
              <a:rPr lang="pt-BR" sz="2000" dirty="0">
                <a:solidFill>
                  <a:srgbClr val="000000"/>
                </a:solidFill>
              </a:rPr>
              <a:t> </a:t>
            </a:r>
            <a:r>
              <a:rPr lang="pt-BR" sz="2000" dirty="0" err="1">
                <a:solidFill>
                  <a:srgbClr val="000000"/>
                </a:solidFill>
              </a:rPr>
              <a:t>efficiency</a:t>
            </a:r>
            <a:r>
              <a:rPr lang="pt-BR" sz="2000" dirty="0">
                <a:solidFill>
                  <a:srgbClr val="000000"/>
                </a:solidFill>
              </a:rPr>
              <a:t>, </a:t>
            </a:r>
            <a:r>
              <a:rPr lang="pt-BR" sz="2000" dirty="0" err="1">
                <a:solidFill>
                  <a:srgbClr val="000000"/>
                </a:solidFill>
              </a:rPr>
              <a:t>mostly</a:t>
            </a:r>
            <a:r>
              <a:rPr lang="pt-BR" sz="2000" dirty="0">
                <a:solidFill>
                  <a:srgbClr val="000000"/>
                </a:solidFill>
              </a:rPr>
              <a:t> When </a:t>
            </a:r>
            <a:r>
              <a:rPr lang="pt-BR" sz="2000" dirty="0" err="1">
                <a:solidFill>
                  <a:srgbClr val="000000"/>
                </a:solidFill>
              </a:rPr>
              <a:t>we</a:t>
            </a:r>
            <a:r>
              <a:rPr lang="pt-BR" sz="2000" dirty="0">
                <a:solidFill>
                  <a:srgbClr val="000000"/>
                </a:solidFill>
              </a:rPr>
              <a:t> </a:t>
            </a:r>
            <a:r>
              <a:rPr lang="pt-BR" sz="2000" dirty="0" err="1">
                <a:solidFill>
                  <a:srgbClr val="000000"/>
                </a:solidFill>
              </a:rPr>
              <a:t>implemented</a:t>
            </a:r>
            <a:r>
              <a:rPr lang="pt-BR" sz="2000" dirty="0">
                <a:solidFill>
                  <a:srgbClr val="000000"/>
                </a:solidFill>
              </a:rPr>
              <a:t> </a:t>
            </a:r>
            <a:r>
              <a:rPr lang="pt-BR" sz="2000" dirty="0" err="1">
                <a:solidFill>
                  <a:srgbClr val="000000"/>
                </a:solidFill>
              </a:rPr>
              <a:t>the</a:t>
            </a:r>
            <a:r>
              <a:rPr lang="pt-BR" sz="2000" dirty="0">
                <a:solidFill>
                  <a:srgbClr val="000000"/>
                </a:solidFill>
              </a:rPr>
              <a:t> </a:t>
            </a:r>
            <a:r>
              <a:rPr lang="pt-BR" sz="2000" dirty="0" err="1">
                <a:solidFill>
                  <a:srgbClr val="000000"/>
                </a:solidFill>
              </a:rPr>
              <a:t>Minimax</a:t>
            </a:r>
            <a:r>
              <a:rPr lang="pt-BR" sz="2000" dirty="0">
                <a:solidFill>
                  <a:srgbClr val="000000"/>
                </a:solidFill>
              </a:rPr>
              <a:t> </a:t>
            </a:r>
            <a:r>
              <a:rPr lang="pt-BR" sz="2000" dirty="0" err="1">
                <a:solidFill>
                  <a:srgbClr val="000000"/>
                </a:solidFill>
              </a:rPr>
              <a:t>algorithm</a:t>
            </a:r>
            <a:r>
              <a:rPr lang="pt-BR" sz="2000" dirty="0">
                <a:solidFill>
                  <a:srgbClr val="000000"/>
                </a:solidFill>
              </a:rPr>
              <a:t>.</a:t>
            </a:r>
          </a:p>
          <a:p>
            <a:pPr marL="0" indent="0">
              <a:buNone/>
            </a:pPr>
            <a:r>
              <a:rPr lang="pt-BR" sz="2000" dirty="0" err="1">
                <a:solidFill>
                  <a:srgbClr val="000000"/>
                </a:solidFill>
              </a:rPr>
              <a:t>One</a:t>
            </a:r>
            <a:r>
              <a:rPr lang="pt-BR" sz="2000" dirty="0">
                <a:solidFill>
                  <a:srgbClr val="000000"/>
                </a:solidFill>
              </a:rPr>
              <a:t> </a:t>
            </a:r>
            <a:r>
              <a:rPr lang="pt-BR" sz="2000" dirty="0" err="1">
                <a:solidFill>
                  <a:srgbClr val="000000"/>
                </a:solidFill>
              </a:rPr>
              <a:t>of</a:t>
            </a:r>
            <a:r>
              <a:rPr lang="pt-BR" sz="2000" dirty="0">
                <a:solidFill>
                  <a:srgbClr val="000000"/>
                </a:solidFill>
              </a:rPr>
              <a:t> </a:t>
            </a:r>
            <a:r>
              <a:rPr lang="pt-BR" sz="2000" dirty="0" err="1">
                <a:solidFill>
                  <a:srgbClr val="000000"/>
                </a:solidFill>
              </a:rPr>
              <a:t>our</a:t>
            </a:r>
            <a:r>
              <a:rPr lang="pt-BR" sz="2000" dirty="0">
                <a:solidFill>
                  <a:srgbClr val="000000"/>
                </a:solidFill>
              </a:rPr>
              <a:t> tries, </a:t>
            </a:r>
            <a:r>
              <a:rPr lang="pt-BR" sz="2000" dirty="0" err="1">
                <a:solidFill>
                  <a:srgbClr val="000000"/>
                </a:solidFill>
              </a:rPr>
              <a:t>was</a:t>
            </a:r>
            <a:r>
              <a:rPr lang="pt-BR" sz="2000" dirty="0">
                <a:solidFill>
                  <a:srgbClr val="000000"/>
                </a:solidFill>
              </a:rPr>
              <a:t> </a:t>
            </a:r>
            <a:r>
              <a:rPr lang="pt-BR" sz="2000" dirty="0" err="1">
                <a:solidFill>
                  <a:srgbClr val="000000"/>
                </a:solidFill>
              </a:rPr>
              <a:t>to</a:t>
            </a:r>
            <a:r>
              <a:rPr lang="pt-BR" sz="2000" dirty="0">
                <a:solidFill>
                  <a:srgbClr val="000000"/>
                </a:solidFill>
              </a:rPr>
              <a:t> </a:t>
            </a:r>
            <a:r>
              <a:rPr lang="pt-BR" sz="2000" dirty="0" err="1">
                <a:solidFill>
                  <a:srgbClr val="000000"/>
                </a:solidFill>
              </a:rPr>
              <a:t>sort</a:t>
            </a:r>
            <a:r>
              <a:rPr lang="pt-BR" sz="2000" dirty="0">
                <a:solidFill>
                  <a:srgbClr val="000000"/>
                </a:solidFill>
              </a:rPr>
              <a:t> </a:t>
            </a:r>
            <a:r>
              <a:rPr lang="pt-BR" sz="2000" dirty="0" err="1">
                <a:solidFill>
                  <a:srgbClr val="000000"/>
                </a:solidFill>
              </a:rPr>
              <a:t>the</a:t>
            </a:r>
            <a:r>
              <a:rPr lang="pt-BR" sz="2000" dirty="0">
                <a:solidFill>
                  <a:srgbClr val="000000"/>
                </a:solidFill>
              </a:rPr>
              <a:t> </a:t>
            </a:r>
            <a:r>
              <a:rPr lang="pt-BR" sz="2000" dirty="0" err="1">
                <a:solidFill>
                  <a:srgbClr val="000000"/>
                </a:solidFill>
              </a:rPr>
              <a:t>list</a:t>
            </a:r>
            <a:r>
              <a:rPr lang="pt-BR" sz="2000" dirty="0">
                <a:solidFill>
                  <a:srgbClr val="000000"/>
                </a:solidFill>
              </a:rPr>
              <a:t> </a:t>
            </a:r>
            <a:r>
              <a:rPr lang="pt-BR" sz="2000" dirty="0" err="1">
                <a:solidFill>
                  <a:srgbClr val="000000"/>
                </a:solidFill>
              </a:rPr>
              <a:t>of</a:t>
            </a:r>
            <a:r>
              <a:rPr lang="pt-BR" sz="2000" dirty="0">
                <a:solidFill>
                  <a:srgbClr val="000000"/>
                </a:solidFill>
              </a:rPr>
              <a:t> legal moves </a:t>
            </a:r>
            <a:r>
              <a:rPr lang="pt-BR" sz="2000" dirty="0" err="1">
                <a:solidFill>
                  <a:srgbClr val="000000"/>
                </a:solidFill>
              </a:rPr>
              <a:t>using</a:t>
            </a:r>
            <a:r>
              <a:rPr lang="pt-BR" sz="2000" dirty="0">
                <a:solidFill>
                  <a:srgbClr val="000000"/>
                </a:solidFill>
              </a:rPr>
              <a:t> </a:t>
            </a:r>
            <a:r>
              <a:rPr lang="pt-BR" sz="2000" dirty="0" err="1">
                <a:solidFill>
                  <a:srgbClr val="000000"/>
                </a:solidFill>
              </a:rPr>
              <a:t>the</a:t>
            </a:r>
            <a:r>
              <a:rPr lang="pt-BR" sz="2000" dirty="0">
                <a:solidFill>
                  <a:srgbClr val="000000"/>
                </a:solidFill>
              </a:rPr>
              <a:t> </a:t>
            </a:r>
            <a:r>
              <a:rPr lang="pt-BR" sz="2000" dirty="0" err="1">
                <a:solidFill>
                  <a:srgbClr val="000000"/>
                </a:solidFill>
              </a:rPr>
              <a:t>sorted</a:t>
            </a:r>
            <a:r>
              <a:rPr lang="pt-BR" sz="2000" dirty="0">
                <a:solidFill>
                  <a:srgbClr val="000000"/>
                </a:solidFill>
              </a:rPr>
              <a:t>() </a:t>
            </a:r>
            <a:r>
              <a:rPr lang="pt-BR" sz="2000" dirty="0" err="1">
                <a:solidFill>
                  <a:srgbClr val="000000"/>
                </a:solidFill>
              </a:rPr>
              <a:t>function</a:t>
            </a:r>
            <a:r>
              <a:rPr lang="pt-BR" sz="2000" dirty="0">
                <a:solidFill>
                  <a:srgbClr val="000000"/>
                </a:solidFill>
              </a:rPr>
              <a:t> </a:t>
            </a:r>
            <a:r>
              <a:rPr lang="pt-BR" sz="2000" dirty="0" err="1">
                <a:solidFill>
                  <a:srgbClr val="000000"/>
                </a:solidFill>
              </a:rPr>
              <a:t>by</a:t>
            </a:r>
            <a:r>
              <a:rPr lang="pt-BR" sz="2000" dirty="0">
                <a:solidFill>
                  <a:srgbClr val="000000"/>
                </a:solidFill>
              </a:rPr>
              <a:t> </a:t>
            </a:r>
            <a:r>
              <a:rPr lang="pt-BR" sz="2000" dirty="0" err="1">
                <a:solidFill>
                  <a:srgbClr val="000000"/>
                </a:solidFill>
              </a:rPr>
              <a:t>associating</a:t>
            </a:r>
            <a:r>
              <a:rPr lang="pt-BR" sz="2000" dirty="0">
                <a:solidFill>
                  <a:srgbClr val="000000"/>
                </a:solidFill>
              </a:rPr>
              <a:t> it </a:t>
            </a:r>
            <a:r>
              <a:rPr lang="pt-BR" sz="2000" dirty="0" err="1">
                <a:solidFill>
                  <a:srgbClr val="000000"/>
                </a:solidFill>
              </a:rPr>
              <a:t>with</a:t>
            </a:r>
            <a:r>
              <a:rPr lang="pt-BR" sz="2000" dirty="0">
                <a:solidFill>
                  <a:srgbClr val="000000"/>
                </a:solidFill>
              </a:rPr>
              <a:t> a </a:t>
            </a:r>
            <a:r>
              <a:rPr lang="pt-BR" sz="2000" dirty="0" err="1">
                <a:solidFill>
                  <a:srgbClr val="000000"/>
                </a:solidFill>
              </a:rPr>
              <a:t>function</a:t>
            </a:r>
            <a:r>
              <a:rPr lang="pt-BR" sz="2000" dirty="0">
                <a:solidFill>
                  <a:srgbClr val="000000"/>
                </a:solidFill>
              </a:rPr>
              <a:t> </a:t>
            </a:r>
            <a:r>
              <a:rPr lang="pt-BR" sz="2000" dirty="0" err="1">
                <a:solidFill>
                  <a:srgbClr val="000000"/>
                </a:solidFill>
              </a:rPr>
              <a:t>to</a:t>
            </a:r>
            <a:r>
              <a:rPr lang="pt-BR" sz="2000" dirty="0">
                <a:solidFill>
                  <a:srgbClr val="000000"/>
                </a:solidFill>
              </a:rPr>
              <a:t> </a:t>
            </a:r>
            <a:r>
              <a:rPr lang="pt-BR" sz="2000" dirty="0" err="1">
                <a:solidFill>
                  <a:srgbClr val="000000"/>
                </a:solidFill>
              </a:rPr>
              <a:t>calculate</a:t>
            </a:r>
            <a:r>
              <a:rPr lang="pt-BR" sz="2000" dirty="0">
                <a:solidFill>
                  <a:srgbClr val="000000"/>
                </a:solidFill>
              </a:rPr>
              <a:t> </a:t>
            </a:r>
            <a:r>
              <a:rPr lang="pt-BR" sz="2000" dirty="0" err="1">
                <a:solidFill>
                  <a:srgbClr val="000000"/>
                </a:solidFill>
              </a:rPr>
              <a:t>the</a:t>
            </a:r>
            <a:r>
              <a:rPr lang="pt-BR" sz="2000" dirty="0">
                <a:solidFill>
                  <a:srgbClr val="000000"/>
                </a:solidFill>
              </a:rPr>
              <a:t> points </a:t>
            </a:r>
            <a:r>
              <a:rPr lang="pt-BR" sz="2000" dirty="0" err="1">
                <a:solidFill>
                  <a:srgbClr val="000000"/>
                </a:solidFill>
              </a:rPr>
              <a:t>of</a:t>
            </a:r>
            <a:r>
              <a:rPr lang="pt-BR" sz="2000" dirty="0">
                <a:solidFill>
                  <a:srgbClr val="000000"/>
                </a:solidFill>
              </a:rPr>
              <a:t> a move as </a:t>
            </a:r>
            <a:r>
              <a:rPr lang="pt-BR" sz="2000" dirty="0" err="1">
                <a:solidFill>
                  <a:srgbClr val="000000"/>
                </a:solidFill>
              </a:rPr>
              <a:t>the</a:t>
            </a:r>
            <a:r>
              <a:rPr lang="pt-BR" sz="2000" dirty="0">
                <a:solidFill>
                  <a:srgbClr val="000000"/>
                </a:solidFill>
              </a:rPr>
              <a:t> </a:t>
            </a:r>
            <a:r>
              <a:rPr lang="pt-BR" sz="2000" dirty="0" err="1">
                <a:solidFill>
                  <a:srgbClr val="000000"/>
                </a:solidFill>
              </a:rPr>
              <a:t>key</a:t>
            </a:r>
            <a:r>
              <a:rPr lang="pt-BR" sz="2000" dirty="0">
                <a:solidFill>
                  <a:srgbClr val="000000"/>
                </a:solidFill>
              </a:rPr>
              <a:t> for </a:t>
            </a:r>
            <a:r>
              <a:rPr lang="pt-BR" sz="2000" dirty="0" err="1">
                <a:solidFill>
                  <a:srgbClr val="000000"/>
                </a:solidFill>
              </a:rPr>
              <a:t>the</a:t>
            </a:r>
            <a:r>
              <a:rPr lang="pt-BR" sz="2000" dirty="0">
                <a:solidFill>
                  <a:srgbClr val="000000"/>
                </a:solidFill>
              </a:rPr>
              <a:t> </a:t>
            </a:r>
            <a:r>
              <a:rPr lang="pt-BR" sz="2000" dirty="0" err="1">
                <a:solidFill>
                  <a:srgbClr val="000000"/>
                </a:solidFill>
              </a:rPr>
              <a:t>sorted</a:t>
            </a:r>
            <a:r>
              <a:rPr lang="pt-BR" sz="2000" dirty="0">
                <a:solidFill>
                  <a:srgbClr val="000000"/>
                </a:solidFill>
              </a:rPr>
              <a:t> </a:t>
            </a:r>
            <a:r>
              <a:rPr lang="pt-BR" sz="2000" dirty="0" err="1">
                <a:solidFill>
                  <a:srgbClr val="000000"/>
                </a:solidFill>
              </a:rPr>
              <a:t>function</a:t>
            </a:r>
            <a:r>
              <a:rPr lang="pt-BR" sz="2000" dirty="0">
                <a:solidFill>
                  <a:srgbClr val="000000"/>
                </a:solidFill>
              </a:rPr>
              <a:t>. </a:t>
            </a:r>
            <a:r>
              <a:rPr lang="pt-BR" sz="2000" dirty="0" err="1">
                <a:solidFill>
                  <a:srgbClr val="000000"/>
                </a:solidFill>
              </a:rPr>
              <a:t>However</a:t>
            </a:r>
            <a:r>
              <a:rPr lang="pt-BR" sz="2000" dirty="0">
                <a:solidFill>
                  <a:srgbClr val="000000"/>
                </a:solidFill>
              </a:rPr>
              <a:t>, </a:t>
            </a:r>
            <a:r>
              <a:rPr lang="pt-BR" sz="2000" dirty="0" err="1">
                <a:solidFill>
                  <a:srgbClr val="000000"/>
                </a:solidFill>
              </a:rPr>
              <a:t>this</a:t>
            </a:r>
            <a:r>
              <a:rPr lang="pt-BR" sz="2000" dirty="0">
                <a:solidFill>
                  <a:srgbClr val="000000"/>
                </a:solidFill>
              </a:rPr>
              <a:t> </a:t>
            </a:r>
            <a:r>
              <a:rPr lang="pt-BR" sz="2000" dirty="0" err="1">
                <a:solidFill>
                  <a:srgbClr val="000000"/>
                </a:solidFill>
              </a:rPr>
              <a:t>took</a:t>
            </a:r>
            <a:r>
              <a:rPr lang="pt-BR" sz="2000" dirty="0">
                <a:solidFill>
                  <a:srgbClr val="000000"/>
                </a:solidFill>
              </a:rPr>
              <a:t> a </a:t>
            </a:r>
            <a:r>
              <a:rPr lang="pt-BR" sz="2000" dirty="0" err="1">
                <a:solidFill>
                  <a:srgbClr val="000000"/>
                </a:solidFill>
              </a:rPr>
              <a:t>large</a:t>
            </a:r>
            <a:r>
              <a:rPr lang="pt-BR" sz="2000" dirty="0">
                <a:solidFill>
                  <a:srgbClr val="000000"/>
                </a:solidFill>
              </a:rPr>
              <a:t> </a:t>
            </a:r>
            <a:r>
              <a:rPr lang="pt-BR" sz="2000" dirty="0" err="1">
                <a:solidFill>
                  <a:srgbClr val="000000"/>
                </a:solidFill>
              </a:rPr>
              <a:t>amout</a:t>
            </a:r>
            <a:r>
              <a:rPr lang="pt-BR" sz="2000" dirty="0">
                <a:solidFill>
                  <a:srgbClr val="000000"/>
                </a:solidFill>
              </a:rPr>
              <a:t> </a:t>
            </a:r>
            <a:r>
              <a:rPr lang="pt-BR" sz="2000" dirty="0" err="1">
                <a:solidFill>
                  <a:srgbClr val="000000"/>
                </a:solidFill>
              </a:rPr>
              <a:t>of</a:t>
            </a:r>
            <a:r>
              <a:rPr lang="pt-BR" sz="2000" dirty="0">
                <a:solidFill>
                  <a:srgbClr val="000000"/>
                </a:solidFill>
              </a:rPr>
              <a:t> </a:t>
            </a:r>
            <a:r>
              <a:rPr lang="pt-BR" sz="2000" dirty="0" err="1">
                <a:solidFill>
                  <a:srgbClr val="000000"/>
                </a:solidFill>
              </a:rPr>
              <a:t>elapsed</a:t>
            </a:r>
            <a:r>
              <a:rPr lang="pt-BR" sz="2000" dirty="0">
                <a:solidFill>
                  <a:srgbClr val="000000"/>
                </a:solidFill>
              </a:rPr>
              <a:t> time (</a:t>
            </a:r>
            <a:r>
              <a:rPr lang="pt-BR" sz="2000" dirty="0" err="1">
                <a:solidFill>
                  <a:srgbClr val="000000"/>
                </a:solidFill>
              </a:rPr>
              <a:t>e.g</a:t>
            </a:r>
            <a:r>
              <a:rPr lang="pt-BR" sz="2000" dirty="0">
                <a:solidFill>
                  <a:srgbClr val="000000"/>
                </a:solidFill>
              </a:rPr>
              <a:t> for a player </a:t>
            </a:r>
            <a:r>
              <a:rPr lang="pt-BR" sz="2000" dirty="0" err="1">
                <a:solidFill>
                  <a:srgbClr val="000000"/>
                </a:solidFill>
              </a:rPr>
              <a:t>turn</a:t>
            </a:r>
            <a:r>
              <a:rPr lang="pt-BR" sz="2000" dirty="0">
                <a:solidFill>
                  <a:srgbClr val="000000"/>
                </a:solidFill>
              </a:rPr>
              <a:t>, it </a:t>
            </a:r>
            <a:r>
              <a:rPr lang="pt-BR" sz="2000" dirty="0" err="1">
                <a:solidFill>
                  <a:srgbClr val="000000"/>
                </a:solidFill>
              </a:rPr>
              <a:t>sometimes</a:t>
            </a:r>
            <a:r>
              <a:rPr lang="pt-BR" sz="2000" dirty="0">
                <a:solidFill>
                  <a:srgbClr val="000000"/>
                </a:solidFill>
              </a:rPr>
              <a:t> </a:t>
            </a:r>
            <a:r>
              <a:rPr lang="pt-BR" sz="2000" dirty="0" err="1">
                <a:solidFill>
                  <a:srgbClr val="000000"/>
                </a:solidFill>
              </a:rPr>
              <a:t>took</a:t>
            </a:r>
            <a:r>
              <a:rPr lang="pt-BR" sz="2000" dirty="0">
                <a:solidFill>
                  <a:srgbClr val="000000"/>
                </a:solidFill>
              </a:rPr>
              <a:t> </a:t>
            </a:r>
            <a:r>
              <a:rPr lang="pt-BR" sz="2000" dirty="0" err="1">
                <a:solidFill>
                  <a:srgbClr val="000000"/>
                </a:solidFill>
              </a:rPr>
              <a:t>about</a:t>
            </a:r>
            <a:r>
              <a:rPr lang="pt-BR" sz="2000" dirty="0">
                <a:solidFill>
                  <a:srgbClr val="000000"/>
                </a:solidFill>
              </a:rPr>
              <a:t> 15 </a:t>
            </a:r>
            <a:r>
              <a:rPr lang="pt-BR" sz="2000" dirty="0" err="1">
                <a:solidFill>
                  <a:srgbClr val="000000"/>
                </a:solidFill>
              </a:rPr>
              <a:t>to</a:t>
            </a:r>
            <a:r>
              <a:rPr lang="pt-BR" sz="2000" dirty="0">
                <a:solidFill>
                  <a:srgbClr val="000000"/>
                </a:solidFill>
              </a:rPr>
              <a:t> 25 </a:t>
            </a:r>
            <a:r>
              <a:rPr lang="pt-BR" sz="2000" dirty="0" err="1">
                <a:solidFill>
                  <a:srgbClr val="000000"/>
                </a:solidFill>
              </a:rPr>
              <a:t>seconds</a:t>
            </a:r>
            <a:r>
              <a:rPr lang="pt-BR" sz="2000" dirty="0">
                <a:solidFill>
                  <a:srgbClr val="000000"/>
                </a:solidFill>
              </a:rPr>
              <a:t> </a:t>
            </a:r>
            <a:r>
              <a:rPr lang="pt-BR" sz="2000" dirty="0" err="1">
                <a:solidFill>
                  <a:srgbClr val="000000"/>
                </a:solidFill>
              </a:rPr>
              <a:t>to</a:t>
            </a:r>
            <a:r>
              <a:rPr lang="pt-BR" sz="2000" dirty="0">
                <a:solidFill>
                  <a:srgbClr val="000000"/>
                </a:solidFill>
              </a:rPr>
              <a:t> do a move). </a:t>
            </a:r>
            <a:r>
              <a:rPr lang="pt-BR" sz="2000" dirty="0" err="1">
                <a:solidFill>
                  <a:srgbClr val="000000"/>
                </a:solidFill>
              </a:rPr>
              <a:t>So</a:t>
            </a:r>
            <a:r>
              <a:rPr lang="pt-BR" sz="2000" dirty="0">
                <a:solidFill>
                  <a:srgbClr val="000000"/>
                </a:solidFill>
              </a:rPr>
              <a:t> </a:t>
            </a:r>
            <a:r>
              <a:rPr lang="pt-BR" sz="2000" dirty="0" err="1">
                <a:solidFill>
                  <a:srgbClr val="000000"/>
                </a:solidFill>
              </a:rPr>
              <a:t>we</a:t>
            </a:r>
            <a:r>
              <a:rPr lang="pt-BR" sz="2000" dirty="0">
                <a:solidFill>
                  <a:srgbClr val="000000"/>
                </a:solidFill>
              </a:rPr>
              <a:t> </a:t>
            </a:r>
            <a:r>
              <a:rPr lang="pt-BR" sz="2000" dirty="0" err="1">
                <a:solidFill>
                  <a:srgbClr val="000000"/>
                </a:solidFill>
              </a:rPr>
              <a:t>decided</a:t>
            </a:r>
            <a:r>
              <a:rPr lang="pt-BR" sz="2000" dirty="0">
                <a:solidFill>
                  <a:srgbClr val="000000"/>
                </a:solidFill>
              </a:rPr>
              <a:t> </a:t>
            </a:r>
            <a:r>
              <a:rPr lang="pt-BR" sz="2000" dirty="0" err="1">
                <a:solidFill>
                  <a:srgbClr val="000000"/>
                </a:solidFill>
              </a:rPr>
              <a:t>against</a:t>
            </a:r>
            <a:r>
              <a:rPr lang="pt-BR" sz="2000" dirty="0">
                <a:solidFill>
                  <a:srgbClr val="000000"/>
                </a:solidFill>
              </a:rPr>
              <a:t> it, </a:t>
            </a:r>
            <a:r>
              <a:rPr lang="pt-BR" sz="2000" dirty="0" err="1">
                <a:solidFill>
                  <a:srgbClr val="000000"/>
                </a:solidFill>
              </a:rPr>
              <a:t>by</a:t>
            </a:r>
            <a:r>
              <a:rPr lang="pt-BR" sz="2000" dirty="0">
                <a:solidFill>
                  <a:srgbClr val="000000"/>
                </a:solidFill>
              </a:rPr>
              <a:t> </a:t>
            </a:r>
            <a:r>
              <a:rPr lang="pt-BR" sz="2000" dirty="0" err="1">
                <a:solidFill>
                  <a:srgbClr val="000000"/>
                </a:solidFill>
              </a:rPr>
              <a:t>choosing</a:t>
            </a:r>
            <a:r>
              <a:rPr lang="pt-BR" sz="2000" dirty="0">
                <a:solidFill>
                  <a:srgbClr val="000000"/>
                </a:solidFill>
              </a:rPr>
              <a:t> </a:t>
            </a:r>
            <a:r>
              <a:rPr lang="pt-BR" sz="2000" dirty="0" err="1">
                <a:solidFill>
                  <a:srgbClr val="000000"/>
                </a:solidFill>
              </a:rPr>
              <a:t>another</a:t>
            </a:r>
            <a:r>
              <a:rPr lang="pt-BR" sz="2000" dirty="0">
                <a:solidFill>
                  <a:srgbClr val="000000"/>
                </a:solidFill>
              </a:rPr>
              <a:t> approach. </a:t>
            </a:r>
          </a:p>
        </p:txBody>
      </p:sp>
    </p:spTree>
    <p:extLst>
      <p:ext uri="{BB962C8B-B14F-4D97-AF65-F5344CB8AC3E}">
        <p14:creationId xmlns:p14="http://schemas.microsoft.com/office/powerpoint/2010/main" val="3503212517"/>
      </p:ext>
    </p:extLst>
  </p:cSld>
  <p:clrMapOvr>
    <a:masterClrMapping/>
  </p:clrMapOvr>
</p:sld>
</file>

<file path=ppt/theme/theme1.xml><?xml version="1.0" encoding="utf-8"?>
<a:theme xmlns:a="http://schemas.openxmlformats.org/drawingml/2006/main" name="Tema do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29</TotalTime>
  <Words>1843</Words>
  <Application>Microsoft Office PowerPoint</Application>
  <PresentationFormat>Widescreen</PresentationFormat>
  <Paragraphs>101</Paragraphs>
  <Slides>10</Slides>
  <Notes>0</Notes>
  <HiddenSlides>0</HiddenSlides>
  <MMClips>0</MMClips>
  <ScaleCrop>false</ScaleCrop>
  <HeadingPairs>
    <vt:vector size="6" baseType="variant">
      <vt:variant>
        <vt:lpstr>Fontes usadas</vt:lpstr>
      </vt:variant>
      <vt:variant>
        <vt:i4>4</vt:i4>
      </vt:variant>
      <vt:variant>
        <vt:lpstr>Tema</vt:lpstr>
      </vt:variant>
      <vt:variant>
        <vt:i4>1</vt:i4>
      </vt:variant>
      <vt:variant>
        <vt:lpstr>Títulos de slides</vt:lpstr>
      </vt:variant>
      <vt:variant>
        <vt:i4>10</vt:i4>
      </vt:variant>
    </vt:vector>
  </HeadingPairs>
  <TitlesOfParts>
    <vt:vector size="15" baseType="lpstr">
      <vt:lpstr>Arial</vt:lpstr>
      <vt:lpstr>Calibri</vt:lpstr>
      <vt:lpstr>Calibri Light</vt:lpstr>
      <vt:lpstr>Consolas</vt:lpstr>
      <vt:lpstr>Tema do Office</vt:lpstr>
      <vt:lpstr>Artificial Intelligence Assignment 1 – Final Delivery</vt:lpstr>
      <vt:lpstr>Project Specification</vt:lpstr>
      <vt:lpstr>Search Problem Formulation</vt:lpstr>
      <vt:lpstr>Search Problem Formulation</vt:lpstr>
      <vt:lpstr>Search Problem Formulation</vt:lpstr>
      <vt:lpstr>Search Problem Formulation</vt:lpstr>
      <vt:lpstr>Search Problem Formulation</vt:lpstr>
      <vt:lpstr>Implemented Algorithms </vt:lpstr>
      <vt:lpstr>Experimental Implementations</vt:lpstr>
      <vt:lpstr>Implemented Work</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IART Assignment 1 Checkpoint</dc:title>
  <dc:creator>Carolina Rosemback</dc:creator>
  <cp:lastModifiedBy>Carolina Rosemback</cp:lastModifiedBy>
  <cp:revision>5</cp:revision>
  <dcterms:created xsi:type="dcterms:W3CDTF">2021-04-03T08:26:24Z</dcterms:created>
  <dcterms:modified xsi:type="dcterms:W3CDTF">2021-04-03T08:56:16Z</dcterms:modified>
</cp:coreProperties>
</file>

<file path=docProps/thumbnail.jpeg>
</file>